
<file path=[Content_Types].xml><?xml version="1.0" encoding="utf-8"?>
<Types xmlns="http://schemas.openxmlformats.org/package/2006/content-types">
  <Default Extension="jpg" ContentType="image/jp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5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3/30/2020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3/30/2020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3/30/2020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3/30/2020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3/30/2020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8739" y="157683"/>
            <a:ext cx="4167504" cy="4521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42722" y="1372361"/>
            <a:ext cx="8258555" cy="20986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3/30/2020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5F2BC3-ACF4-47A6-AD6D-753332E8AC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661720"/>
          </a:xfrm>
        </p:spPr>
        <p:txBody>
          <a:bodyPr/>
          <a:lstStyle/>
          <a:p>
            <a:pPr algn="ctr"/>
            <a:r>
              <a:rPr lang="en-US" sz="4300" dirty="0"/>
              <a:t>INSECT CIRCULATORY SYSTEM</a:t>
            </a:r>
            <a:endParaRPr lang="en-IN" sz="43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857F00D-F8E5-48FF-B56E-D8B03FD47828}"/>
              </a:ext>
            </a:extLst>
          </p:cNvPr>
          <p:cNvSpPr>
            <a:spLocks noGrp="1"/>
          </p:cNvSpPr>
          <p:nvPr>
            <p:ph type="subTitle" idx="4"/>
          </p:nvPr>
        </p:nvSpPr>
        <p:spPr>
          <a:xfrm>
            <a:off x="5105400" y="3657600"/>
            <a:ext cx="2362200" cy="523220"/>
          </a:xfrm>
        </p:spPr>
        <p:txBody>
          <a:bodyPr/>
          <a:lstStyle/>
          <a:p>
            <a:r>
              <a:rPr lang="en-US" sz="3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Dr. Saveena</a:t>
            </a:r>
            <a:endParaRPr lang="en-IN" sz="3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20724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8739" y="16255"/>
            <a:ext cx="8862060" cy="66802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b="1" spc="-10" dirty="0">
                <a:latin typeface="Calibri"/>
                <a:cs typeface="Calibri"/>
              </a:rPr>
              <a:t>Composition </a:t>
            </a:r>
            <a:r>
              <a:rPr sz="2200" b="1" spc="-5" dirty="0">
                <a:latin typeface="Calibri"/>
                <a:cs typeface="Calibri"/>
              </a:rPr>
              <a:t>of </a:t>
            </a:r>
            <a:r>
              <a:rPr sz="2200" b="1" spc="-10" dirty="0">
                <a:latin typeface="Calibri"/>
                <a:cs typeface="Calibri"/>
              </a:rPr>
              <a:t>Haemolymph </a:t>
            </a:r>
            <a:r>
              <a:rPr sz="2200" spc="-15" dirty="0">
                <a:latin typeface="Calibri"/>
                <a:cs typeface="Calibri"/>
              </a:rPr>
              <a:t>-contains </a:t>
            </a:r>
            <a:r>
              <a:rPr sz="2200" spc="-5" dirty="0">
                <a:latin typeface="Calibri"/>
                <a:cs typeface="Calibri"/>
              </a:rPr>
              <a:t>a </a:t>
            </a:r>
            <a:r>
              <a:rPr sz="2200" b="1" spc="-10" dirty="0">
                <a:latin typeface="Calibri"/>
                <a:cs typeface="Calibri"/>
              </a:rPr>
              <a:t>fluid portion </a:t>
            </a:r>
            <a:r>
              <a:rPr sz="2200" spc="-10" dirty="0">
                <a:latin typeface="Calibri"/>
                <a:cs typeface="Calibri"/>
              </a:rPr>
              <a:t>called </a:t>
            </a:r>
            <a:r>
              <a:rPr sz="2200" b="1" spc="-5" dirty="0">
                <a:latin typeface="Calibri"/>
                <a:cs typeface="Calibri"/>
              </a:rPr>
              <a:t>plasma</a:t>
            </a:r>
            <a:r>
              <a:rPr sz="2200" b="1" spc="245" dirty="0">
                <a:latin typeface="Calibri"/>
                <a:cs typeface="Calibri"/>
              </a:rPr>
              <a:t> </a:t>
            </a:r>
            <a:r>
              <a:rPr sz="2200" b="1" spc="-5" dirty="0">
                <a:latin typeface="Calibri"/>
                <a:cs typeface="Calibri"/>
              </a:rPr>
              <a:t>and</a:t>
            </a:r>
            <a:endParaRPr sz="22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2200" b="1" spc="-10" dirty="0">
                <a:latin typeface="Calibri"/>
                <a:cs typeface="Calibri"/>
              </a:rPr>
              <a:t>cellular fractions </a:t>
            </a:r>
            <a:r>
              <a:rPr sz="2200" spc="-10" dirty="0">
                <a:latin typeface="Calibri"/>
                <a:cs typeface="Calibri"/>
              </a:rPr>
              <a:t>called</a:t>
            </a:r>
            <a:r>
              <a:rPr sz="2200" spc="65" dirty="0">
                <a:latin typeface="Calibri"/>
                <a:cs typeface="Calibri"/>
              </a:rPr>
              <a:t> </a:t>
            </a:r>
            <a:r>
              <a:rPr sz="2200" b="1" spc="-10" dirty="0">
                <a:latin typeface="Calibri"/>
                <a:cs typeface="Calibri"/>
              </a:rPr>
              <a:t>haemocytes.</a:t>
            </a:r>
            <a:endParaRPr sz="22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915"/>
              </a:spcBef>
            </a:pPr>
            <a:r>
              <a:rPr sz="2200" b="1" spc="-5" dirty="0">
                <a:latin typeface="Calibri"/>
                <a:cs typeface="Calibri"/>
              </a:rPr>
              <a:t>1.Plasma: </a:t>
            </a:r>
            <a:r>
              <a:rPr sz="2200" spc="-5" dirty="0">
                <a:latin typeface="Calibri"/>
                <a:cs typeface="Calibri"/>
              </a:rPr>
              <a:t>Plasma is an aqueous solution of </a:t>
            </a:r>
            <a:r>
              <a:rPr sz="2200" spc="-10" dirty="0">
                <a:latin typeface="Calibri"/>
                <a:cs typeface="Calibri"/>
              </a:rPr>
              <a:t>inorganic </a:t>
            </a:r>
            <a:r>
              <a:rPr sz="2200" spc="-5" dirty="0">
                <a:latin typeface="Calibri"/>
                <a:cs typeface="Calibri"/>
              </a:rPr>
              <a:t>ions, lipids,</a:t>
            </a:r>
            <a:r>
              <a:rPr sz="2200" spc="40" dirty="0">
                <a:latin typeface="Calibri"/>
                <a:cs typeface="Calibri"/>
              </a:rPr>
              <a:t> </a:t>
            </a:r>
            <a:r>
              <a:rPr sz="2200" spc="-20" dirty="0">
                <a:latin typeface="Calibri"/>
                <a:cs typeface="Calibri"/>
              </a:rPr>
              <a:t>sugars</a:t>
            </a:r>
            <a:endParaRPr sz="22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320"/>
              </a:spcBef>
            </a:pPr>
            <a:r>
              <a:rPr sz="2200" spc="-5" dirty="0">
                <a:latin typeface="Calibri"/>
                <a:cs typeface="Calibri"/>
              </a:rPr>
              <a:t>(mainly trehalose), amino acids, </a:t>
            </a:r>
            <a:r>
              <a:rPr sz="2200" spc="-10" dirty="0">
                <a:latin typeface="Calibri"/>
                <a:cs typeface="Calibri"/>
              </a:rPr>
              <a:t>proteins, </a:t>
            </a:r>
            <a:r>
              <a:rPr sz="2200" spc="-15" dirty="0">
                <a:latin typeface="Calibri"/>
                <a:cs typeface="Calibri"/>
              </a:rPr>
              <a:t>organic </a:t>
            </a:r>
            <a:r>
              <a:rPr sz="2200" spc="-5" dirty="0">
                <a:latin typeface="Calibri"/>
                <a:cs typeface="Calibri"/>
              </a:rPr>
              <a:t>acids and </a:t>
            </a:r>
            <a:r>
              <a:rPr sz="2200" spc="-10" dirty="0">
                <a:latin typeface="Calibri"/>
                <a:cs typeface="Calibri"/>
              </a:rPr>
              <a:t>other</a:t>
            </a:r>
            <a:r>
              <a:rPr sz="2200" spc="3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compounds.</a:t>
            </a:r>
            <a:endParaRPr sz="2200">
              <a:latin typeface="Calibri"/>
              <a:cs typeface="Calibri"/>
            </a:endParaRPr>
          </a:p>
          <a:p>
            <a:pPr marL="295910" indent="-283845">
              <a:lnSpc>
                <a:spcPct val="100000"/>
              </a:lnSpc>
              <a:spcBef>
                <a:spcPts val="1320"/>
              </a:spcBef>
              <a:buFont typeface="Wingdings"/>
              <a:buChar char=""/>
              <a:tabLst>
                <a:tab pos="296545" algn="l"/>
              </a:tabLst>
            </a:pPr>
            <a:r>
              <a:rPr sz="2200" spc="-5" dirty="0">
                <a:latin typeface="Calibri"/>
                <a:cs typeface="Calibri"/>
              </a:rPr>
              <a:t>pH is usually acidic</a:t>
            </a:r>
            <a:r>
              <a:rPr sz="2200" spc="-2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(6-7).</a:t>
            </a:r>
            <a:endParaRPr sz="2200">
              <a:latin typeface="Calibri"/>
              <a:cs typeface="Calibri"/>
            </a:endParaRPr>
          </a:p>
          <a:p>
            <a:pPr marL="232410" indent="-220345">
              <a:lnSpc>
                <a:spcPct val="100000"/>
              </a:lnSpc>
              <a:spcBef>
                <a:spcPts val="1320"/>
              </a:spcBef>
              <a:buFont typeface="Wingdings"/>
              <a:buChar char=""/>
              <a:tabLst>
                <a:tab pos="233045" algn="l"/>
              </a:tabLst>
            </a:pPr>
            <a:r>
              <a:rPr sz="2200" spc="-5" dirty="0">
                <a:latin typeface="Calibri"/>
                <a:cs typeface="Calibri"/>
              </a:rPr>
              <a:t>Density is 1.01 </a:t>
            </a:r>
            <a:r>
              <a:rPr sz="2200" spc="-20" dirty="0">
                <a:latin typeface="Calibri"/>
                <a:cs typeface="Calibri"/>
              </a:rPr>
              <a:t>to</a:t>
            </a:r>
            <a:r>
              <a:rPr sz="2200" spc="1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1.06.</a:t>
            </a:r>
            <a:endParaRPr sz="2200">
              <a:latin typeface="Calibri"/>
              <a:cs typeface="Calibri"/>
            </a:endParaRPr>
          </a:p>
          <a:p>
            <a:pPr marL="232410" indent="-220345">
              <a:lnSpc>
                <a:spcPct val="100000"/>
              </a:lnSpc>
              <a:spcBef>
                <a:spcPts val="1320"/>
              </a:spcBef>
              <a:buFont typeface="Wingdings"/>
              <a:buChar char=""/>
              <a:tabLst>
                <a:tab pos="233045" algn="l"/>
              </a:tabLst>
            </a:pPr>
            <a:r>
              <a:rPr sz="2200" spc="-30" dirty="0">
                <a:latin typeface="Calibri"/>
                <a:cs typeface="Calibri"/>
              </a:rPr>
              <a:t>Water </a:t>
            </a:r>
            <a:r>
              <a:rPr sz="2200" spc="-20" dirty="0">
                <a:latin typeface="Calibri"/>
                <a:cs typeface="Calibri"/>
              </a:rPr>
              <a:t>content </a:t>
            </a:r>
            <a:r>
              <a:rPr sz="2200" spc="-5" dirty="0">
                <a:latin typeface="Calibri"/>
                <a:cs typeface="Calibri"/>
              </a:rPr>
              <a:t>is 84-92 </a:t>
            </a:r>
            <a:r>
              <a:rPr sz="2200" spc="-10" dirty="0">
                <a:latin typeface="Calibri"/>
                <a:cs typeface="Calibri"/>
              </a:rPr>
              <a:t>per</a:t>
            </a:r>
            <a:r>
              <a:rPr sz="2200" spc="7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cent.</a:t>
            </a:r>
            <a:endParaRPr sz="2200">
              <a:latin typeface="Calibri"/>
              <a:cs typeface="Calibri"/>
            </a:endParaRPr>
          </a:p>
          <a:p>
            <a:pPr marL="12700" marR="398145">
              <a:lnSpc>
                <a:spcPts val="3960"/>
              </a:lnSpc>
              <a:spcBef>
                <a:spcPts val="355"/>
              </a:spcBef>
              <a:buFont typeface="Wingdings"/>
              <a:buChar char=""/>
              <a:tabLst>
                <a:tab pos="233045" algn="l"/>
              </a:tabLst>
            </a:pPr>
            <a:r>
              <a:rPr sz="2200" spc="-10" dirty="0">
                <a:latin typeface="Calibri"/>
                <a:cs typeface="Calibri"/>
              </a:rPr>
              <a:t>Inorganic </a:t>
            </a:r>
            <a:r>
              <a:rPr sz="2200" spc="-5" dirty="0">
                <a:latin typeface="Calibri"/>
                <a:cs typeface="Calibri"/>
              </a:rPr>
              <a:t>ions </a:t>
            </a:r>
            <a:r>
              <a:rPr sz="2200" spc="-15" dirty="0">
                <a:latin typeface="Calibri"/>
                <a:cs typeface="Calibri"/>
              </a:rPr>
              <a:t>present </a:t>
            </a:r>
            <a:r>
              <a:rPr sz="2200" spc="-10" dirty="0">
                <a:latin typeface="Calibri"/>
                <a:cs typeface="Calibri"/>
              </a:rPr>
              <a:t>are </a:t>
            </a:r>
            <a:r>
              <a:rPr sz="2200" spc="-5" dirty="0">
                <a:latin typeface="Calibri"/>
                <a:cs typeface="Calibri"/>
              </a:rPr>
              <a:t>`Na' in </a:t>
            </a:r>
            <a:r>
              <a:rPr sz="2200" spc="-20" dirty="0">
                <a:latin typeface="Calibri"/>
                <a:cs typeface="Calibri"/>
              </a:rPr>
              <a:t>predators </a:t>
            </a:r>
            <a:r>
              <a:rPr sz="2200" spc="-5" dirty="0">
                <a:latin typeface="Calibri"/>
                <a:cs typeface="Calibri"/>
              </a:rPr>
              <a:t>and </a:t>
            </a:r>
            <a:r>
              <a:rPr sz="2200" spc="-15" dirty="0">
                <a:latin typeface="Calibri"/>
                <a:cs typeface="Calibri"/>
              </a:rPr>
              <a:t>parasites, </a:t>
            </a:r>
            <a:r>
              <a:rPr sz="2200" spc="-10" dirty="0">
                <a:latin typeface="Calibri"/>
                <a:cs typeface="Calibri"/>
              </a:rPr>
              <a:t>`Mg' </a:t>
            </a:r>
            <a:r>
              <a:rPr sz="2200" spc="-5" dirty="0">
                <a:latin typeface="Calibri"/>
                <a:cs typeface="Calibri"/>
              </a:rPr>
              <a:t>and `K‘ in  </a:t>
            </a:r>
            <a:r>
              <a:rPr sz="2200" spc="-15" dirty="0">
                <a:latin typeface="Calibri"/>
                <a:cs typeface="Calibri"/>
              </a:rPr>
              <a:t>phytophagous</a:t>
            </a:r>
            <a:r>
              <a:rPr sz="220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insects.</a:t>
            </a:r>
            <a:endParaRPr sz="2200">
              <a:latin typeface="Calibri"/>
              <a:cs typeface="Calibri"/>
            </a:endParaRPr>
          </a:p>
          <a:p>
            <a:pPr marL="232410" indent="-220345">
              <a:lnSpc>
                <a:spcPct val="100000"/>
              </a:lnSpc>
              <a:spcBef>
                <a:spcPts val="969"/>
              </a:spcBef>
              <a:buFont typeface="Wingdings"/>
              <a:buChar char=""/>
              <a:tabLst>
                <a:tab pos="233045" algn="l"/>
              </a:tabLst>
            </a:pPr>
            <a:r>
              <a:rPr sz="2200" spc="-5" dirty="0">
                <a:latin typeface="Calibri"/>
                <a:cs typeface="Calibri"/>
              </a:rPr>
              <a:t>Blood </a:t>
            </a:r>
            <a:r>
              <a:rPr sz="2200" spc="-10" dirty="0">
                <a:latin typeface="Calibri"/>
                <a:cs typeface="Calibri"/>
              </a:rPr>
              <a:t>lacks vitamin</a:t>
            </a:r>
            <a:r>
              <a:rPr sz="2200" spc="-5" dirty="0">
                <a:latin typeface="Calibri"/>
                <a:cs typeface="Calibri"/>
              </a:rPr>
              <a:t> </a:t>
            </a:r>
            <a:r>
              <a:rPr sz="2200" b="1" spc="-5" dirty="0">
                <a:latin typeface="Calibri"/>
                <a:cs typeface="Calibri"/>
              </a:rPr>
              <a:t>‘K’</a:t>
            </a:r>
            <a:endParaRPr sz="2200">
              <a:latin typeface="Calibri"/>
              <a:cs typeface="Calibri"/>
            </a:endParaRPr>
          </a:p>
          <a:p>
            <a:pPr marL="295910" indent="-283845">
              <a:lnSpc>
                <a:spcPct val="100000"/>
              </a:lnSpc>
              <a:spcBef>
                <a:spcPts val="1320"/>
              </a:spcBef>
              <a:buFont typeface="Wingdings"/>
              <a:buChar char=""/>
              <a:tabLst>
                <a:tab pos="296545" algn="l"/>
              </a:tabLst>
            </a:pPr>
            <a:r>
              <a:rPr sz="2200" spc="-20" dirty="0">
                <a:latin typeface="Calibri"/>
                <a:cs typeface="Calibri"/>
              </a:rPr>
              <a:t>Carbohydrate </a:t>
            </a:r>
            <a:r>
              <a:rPr sz="2200" spc="-5" dirty="0">
                <a:latin typeface="Calibri"/>
                <a:cs typeface="Calibri"/>
              </a:rPr>
              <a:t>is in the </a:t>
            </a:r>
            <a:r>
              <a:rPr sz="2200" spc="-15" dirty="0">
                <a:latin typeface="Calibri"/>
                <a:cs typeface="Calibri"/>
              </a:rPr>
              <a:t>form </a:t>
            </a:r>
            <a:r>
              <a:rPr sz="2200" spc="-5" dirty="0">
                <a:latin typeface="Calibri"/>
                <a:cs typeface="Calibri"/>
              </a:rPr>
              <a:t>of trehalose</a:t>
            </a:r>
            <a:r>
              <a:rPr sz="2200" spc="60" dirty="0">
                <a:latin typeface="Calibri"/>
                <a:cs typeface="Calibri"/>
              </a:rPr>
              <a:t> </a:t>
            </a:r>
            <a:r>
              <a:rPr sz="2200" spc="-45" dirty="0">
                <a:latin typeface="Calibri"/>
                <a:cs typeface="Calibri"/>
              </a:rPr>
              <a:t>sugar.</a:t>
            </a:r>
            <a:endParaRPr sz="2200">
              <a:latin typeface="Calibri"/>
              <a:cs typeface="Calibri"/>
            </a:endParaRPr>
          </a:p>
          <a:p>
            <a:pPr marL="12700" marR="165100">
              <a:lnSpc>
                <a:spcPct val="150000"/>
              </a:lnSpc>
              <a:buFont typeface="Wingdings"/>
              <a:buChar char=""/>
              <a:tabLst>
                <a:tab pos="296545" algn="l"/>
              </a:tabLst>
            </a:pPr>
            <a:r>
              <a:rPr sz="2200" spc="-5" dirty="0">
                <a:latin typeface="Calibri"/>
                <a:cs typeface="Calibri"/>
              </a:rPr>
              <a:t>Major </a:t>
            </a:r>
            <a:r>
              <a:rPr sz="2200" spc="-15" dirty="0">
                <a:latin typeface="Calibri"/>
                <a:cs typeface="Calibri"/>
              </a:rPr>
              <a:t>proteins </a:t>
            </a:r>
            <a:r>
              <a:rPr sz="2200" spc="-10" dirty="0">
                <a:latin typeface="Calibri"/>
                <a:cs typeface="Calibri"/>
              </a:rPr>
              <a:t>are lipoproteins, </a:t>
            </a:r>
            <a:r>
              <a:rPr sz="2200" spc="-15" dirty="0">
                <a:latin typeface="Calibri"/>
                <a:cs typeface="Calibri"/>
              </a:rPr>
              <a:t>glycoproteins </a:t>
            </a:r>
            <a:r>
              <a:rPr sz="2200" spc="-5" dirty="0">
                <a:latin typeface="Calibri"/>
                <a:cs typeface="Calibri"/>
              </a:rPr>
              <a:t>and </a:t>
            </a:r>
            <a:r>
              <a:rPr sz="2200" spc="-10" dirty="0">
                <a:latin typeface="Calibri"/>
                <a:cs typeface="Calibri"/>
              </a:rPr>
              <a:t>enzymes. Lipids </a:t>
            </a:r>
            <a:r>
              <a:rPr sz="2200" spc="-5" dirty="0">
                <a:latin typeface="Calibri"/>
                <a:cs typeface="Calibri"/>
              </a:rPr>
              <a:t>in </a:t>
            </a:r>
            <a:r>
              <a:rPr sz="2200" spc="-15" dirty="0">
                <a:latin typeface="Calibri"/>
                <a:cs typeface="Calibri"/>
              </a:rPr>
              <a:t>form  </a:t>
            </a:r>
            <a:r>
              <a:rPr sz="2200" spc="-5" dirty="0">
                <a:latin typeface="Calibri"/>
                <a:cs typeface="Calibri"/>
              </a:rPr>
              <a:t>of </a:t>
            </a:r>
            <a:r>
              <a:rPr sz="2200" spc="-25" dirty="0">
                <a:latin typeface="Calibri"/>
                <a:cs typeface="Calibri"/>
              </a:rPr>
              <a:t>fat </a:t>
            </a:r>
            <a:r>
              <a:rPr sz="2200" spc="-5" dirty="0">
                <a:latin typeface="Calibri"/>
                <a:cs typeface="Calibri"/>
              </a:rPr>
              <a:t>particles or</a:t>
            </a:r>
            <a:r>
              <a:rPr sz="2200" spc="3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lipoproteins.</a:t>
            </a:r>
            <a:endParaRPr sz="2200">
              <a:latin typeface="Calibri"/>
              <a:cs typeface="Calibri"/>
            </a:endParaRPr>
          </a:p>
          <a:p>
            <a:pPr marL="232410" indent="-220345">
              <a:lnSpc>
                <a:spcPct val="100000"/>
              </a:lnSpc>
              <a:spcBef>
                <a:spcPts val="1320"/>
              </a:spcBef>
              <a:buFont typeface="Wingdings"/>
              <a:buChar char=""/>
              <a:tabLst>
                <a:tab pos="233045" algn="l"/>
              </a:tabLst>
            </a:pPr>
            <a:r>
              <a:rPr sz="2200" spc="-15" dirty="0">
                <a:latin typeface="Calibri"/>
                <a:cs typeface="Calibri"/>
              </a:rPr>
              <a:t>Glycerol </a:t>
            </a:r>
            <a:r>
              <a:rPr sz="2200" spc="-5" dirty="0">
                <a:latin typeface="Calibri"/>
                <a:cs typeface="Calibri"/>
              </a:rPr>
              <a:t>is </a:t>
            </a:r>
            <a:r>
              <a:rPr sz="2200" spc="-10" dirty="0">
                <a:latin typeface="Calibri"/>
                <a:cs typeface="Calibri"/>
              </a:rPr>
              <a:t>present </a:t>
            </a:r>
            <a:r>
              <a:rPr sz="2200" spc="-5" dirty="0">
                <a:latin typeface="Calibri"/>
                <a:cs typeface="Calibri"/>
              </a:rPr>
              <a:t>which acts as a </a:t>
            </a:r>
            <a:r>
              <a:rPr sz="2200" spc="-10" dirty="0">
                <a:latin typeface="Calibri"/>
                <a:cs typeface="Calibri"/>
              </a:rPr>
              <a:t>anti freezing</a:t>
            </a:r>
            <a:r>
              <a:rPr sz="2200" spc="5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compound.</a:t>
            </a:r>
            <a:endParaRPr sz="2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8739" y="0"/>
            <a:ext cx="8950960" cy="3181985"/>
          </a:xfrm>
          <a:prstGeom prst="rect">
            <a:avLst/>
          </a:prstGeom>
        </p:spPr>
        <p:txBody>
          <a:bodyPr vert="horz" wrap="square" lIns="0" tIns="18859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85"/>
              </a:spcBef>
            </a:pPr>
            <a:r>
              <a:rPr sz="2300" b="1" dirty="0">
                <a:latin typeface="Calibri"/>
                <a:cs typeface="Calibri"/>
              </a:rPr>
              <a:t>Haemocytes: </a:t>
            </a:r>
            <a:r>
              <a:rPr sz="2300" spc="-5" dirty="0">
                <a:latin typeface="Calibri"/>
                <a:cs typeface="Calibri"/>
              </a:rPr>
              <a:t>The blood </a:t>
            </a:r>
            <a:r>
              <a:rPr sz="2300" dirty="0">
                <a:latin typeface="Calibri"/>
                <a:cs typeface="Calibri"/>
              </a:rPr>
              <a:t>cells or </a:t>
            </a:r>
            <a:r>
              <a:rPr sz="2300" spc="-5" dirty="0">
                <a:latin typeface="Calibri"/>
                <a:cs typeface="Calibri"/>
              </a:rPr>
              <a:t>haemocytes </a:t>
            </a:r>
            <a:r>
              <a:rPr sz="2300" spc="-15" dirty="0">
                <a:latin typeface="Calibri"/>
                <a:cs typeface="Calibri"/>
              </a:rPr>
              <a:t>are </a:t>
            </a:r>
            <a:r>
              <a:rPr sz="2300" dirty="0">
                <a:latin typeface="Calibri"/>
                <a:cs typeface="Calibri"/>
              </a:rPr>
              <a:t>of </a:t>
            </a:r>
            <a:r>
              <a:rPr sz="2300" spc="-15" dirty="0">
                <a:latin typeface="Calibri"/>
                <a:cs typeface="Calibri"/>
              </a:rPr>
              <a:t>several </a:t>
            </a:r>
            <a:r>
              <a:rPr sz="2300" dirty="0">
                <a:latin typeface="Calibri"/>
                <a:cs typeface="Calibri"/>
              </a:rPr>
              <a:t>types and all</a:t>
            </a:r>
            <a:r>
              <a:rPr sz="2300" spc="45" dirty="0">
                <a:latin typeface="Calibri"/>
                <a:cs typeface="Calibri"/>
              </a:rPr>
              <a:t> </a:t>
            </a:r>
            <a:r>
              <a:rPr sz="2300" spc="-15" dirty="0">
                <a:latin typeface="Calibri"/>
                <a:cs typeface="Calibri"/>
              </a:rPr>
              <a:t>are</a:t>
            </a:r>
            <a:endParaRPr sz="23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380"/>
              </a:spcBef>
            </a:pPr>
            <a:r>
              <a:rPr sz="2300" spc="-10" dirty="0">
                <a:latin typeface="Calibri"/>
                <a:cs typeface="Calibri"/>
              </a:rPr>
              <a:t>nucleate. </a:t>
            </a:r>
            <a:r>
              <a:rPr sz="2300" spc="-15" dirty="0">
                <a:latin typeface="Calibri"/>
                <a:cs typeface="Calibri"/>
              </a:rPr>
              <a:t>Different </a:t>
            </a:r>
            <a:r>
              <a:rPr sz="2300" dirty="0">
                <a:latin typeface="Calibri"/>
                <a:cs typeface="Calibri"/>
              </a:rPr>
              <a:t>types </a:t>
            </a:r>
            <a:r>
              <a:rPr sz="2300" spc="-5" dirty="0">
                <a:latin typeface="Calibri"/>
                <a:cs typeface="Calibri"/>
              </a:rPr>
              <a:t>of haemocytes </a:t>
            </a:r>
            <a:r>
              <a:rPr sz="2300" spc="-10" dirty="0">
                <a:latin typeface="Calibri"/>
                <a:cs typeface="Calibri"/>
              </a:rPr>
              <a:t>are </a:t>
            </a:r>
            <a:r>
              <a:rPr sz="2300" dirty="0">
                <a:latin typeface="Calibri"/>
                <a:cs typeface="Calibri"/>
              </a:rPr>
              <a:t>as</a:t>
            </a:r>
            <a:r>
              <a:rPr sz="2300" spc="55" dirty="0">
                <a:latin typeface="Calibri"/>
                <a:cs typeface="Calibri"/>
              </a:rPr>
              <a:t> </a:t>
            </a:r>
            <a:r>
              <a:rPr sz="2300" spc="-15" dirty="0">
                <a:latin typeface="Calibri"/>
                <a:cs typeface="Calibri"/>
              </a:rPr>
              <a:t>follows:</a:t>
            </a:r>
            <a:endParaRPr sz="2300">
              <a:latin typeface="Calibri"/>
              <a:cs typeface="Calibri"/>
            </a:endParaRPr>
          </a:p>
          <a:p>
            <a:pPr marL="291465" indent="-279400">
              <a:lnSpc>
                <a:spcPct val="100000"/>
              </a:lnSpc>
              <a:spcBef>
                <a:spcPts val="1380"/>
              </a:spcBef>
              <a:buFont typeface="Calibri"/>
              <a:buAutoNum type="alphaLcPeriod"/>
              <a:tabLst>
                <a:tab pos="292100" algn="l"/>
              </a:tabLst>
            </a:pPr>
            <a:r>
              <a:rPr sz="2300" b="1" spc="-5" dirty="0">
                <a:latin typeface="Calibri"/>
                <a:cs typeface="Calibri"/>
              </a:rPr>
              <a:t>Prohaemocyte </a:t>
            </a:r>
            <a:r>
              <a:rPr sz="2300" dirty="0">
                <a:latin typeface="Calibri"/>
                <a:cs typeface="Calibri"/>
              </a:rPr>
              <a:t>: </a:t>
            </a:r>
            <a:r>
              <a:rPr sz="2300" spc="-5" dirty="0">
                <a:latin typeface="Calibri"/>
                <a:cs typeface="Calibri"/>
              </a:rPr>
              <a:t>Smallest of </a:t>
            </a:r>
            <a:r>
              <a:rPr sz="2300" dirty="0">
                <a:latin typeface="Calibri"/>
                <a:cs typeface="Calibri"/>
              </a:rPr>
              <a:t>all cells with </a:t>
            </a:r>
            <a:r>
              <a:rPr sz="2300" spc="-15" dirty="0">
                <a:latin typeface="Calibri"/>
                <a:cs typeface="Calibri"/>
              </a:rPr>
              <a:t>largest</a:t>
            </a:r>
            <a:r>
              <a:rPr sz="2300" spc="-5" dirty="0">
                <a:latin typeface="Calibri"/>
                <a:cs typeface="Calibri"/>
              </a:rPr>
              <a:t> nucleus.</a:t>
            </a:r>
            <a:endParaRPr sz="2300">
              <a:latin typeface="Calibri"/>
              <a:cs typeface="Calibri"/>
            </a:endParaRPr>
          </a:p>
          <a:p>
            <a:pPr marL="306705" indent="-294640">
              <a:lnSpc>
                <a:spcPct val="100000"/>
              </a:lnSpc>
              <a:spcBef>
                <a:spcPts val="1380"/>
              </a:spcBef>
              <a:buFont typeface="Calibri"/>
              <a:buAutoNum type="alphaLcPeriod"/>
              <a:tabLst>
                <a:tab pos="307340" algn="l"/>
              </a:tabLst>
            </a:pPr>
            <a:r>
              <a:rPr sz="2300" b="1" spc="-5" dirty="0">
                <a:latin typeface="Calibri"/>
                <a:cs typeface="Calibri"/>
              </a:rPr>
              <a:t>Plasmatocyte </a:t>
            </a:r>
            <a:r>
              <a:rPr sz="2300" spc="-5" dirty="0">
                <a:latin typeface="Calibri"/>
                <a:cs typeface="Calibri"/>
              </a:rPr>
              <a:t>(Phagocyte) </a:t>
            </a:r>
            <a:r>
              <a:rPr sz="2300" dirty="0">
                <a:latin typeface="Calibri"/>
                <a:cs typeface="Calibri"/>
              </a:rPr>
              <a:t>aids in</a:t>
            </a:r>
            <a:r>
              <a:rPr sz="2300" spc="-5" dirty="0">
                <a:latin typeface="Calibri"/>
                <a:cs typeface="Calibri"/>
              </a:rPr>
              <a:t> phagocytocis</a:t>
            </a:r>
            <a:endParaRPr sz="2300">
              <a:latin typeface="Calibri"/>
              <a:cs typeface="Calibri"/>
            </a:endParaRPr>
          </a:p>
          <a:p>
            <a:pPr marL="276225" indent="-264160">
              <a:lnSpc>
                <a:spcPct val="100000"/>
              </a:lnSpc>
              <a:spcBef>
                <a:spcPts val="1385"/>
              </a:spcBef>
              <a:buFont typeface="Calibri"/>
              <a:buAutoNum type="alphaLcPeriod"/>
              <a:tabLst>
                <a:tab pos="276860" algn="l"/>
              </a:tabLst>
            </a:pPr>
            <a:r>
              <a:rPr sz="2300" b="1" spc="-10" dirty="0">
                <a:latin typeface="Calibri"/>
                <a:cs typeface="Calibri"/>
              </a:rPr>
              <a:t>Granular </a:t>
            </a:r>
            <a:r>
              <a:rPr sz="2300" b="1" dirty="0">
                <a:latin typeface="Calibri"/>
                <a:cs typeface="Calibri"/>
              </a:rPr>
              <a:t>heamocyte</a:t>
            </a:r>
            <a:r>
              <a:rPr sz="2300" dirty="0">
                <a:latin typeface="Calibri"/>
                <a:cs typeface="Calibri"/>
              </a:rPr>
              <a:t>: </a:t>
            </a:r>
            <a:r>
              <a:rPr sz="2300" spc="-10" dirty="0">
                <a:latin typeface="Calibri"/>
                <a:cs typeface="Calibri"/>
              </a:rPr>
              <a:t>Contains </a:t>
            </a:r>
            <a:r>
              <a:rPr sz="2300" spc="-15" dirty="0">
                <a:latin typeface="Calibri"/>
                <a:cs typeface="Calibri"/>
              </a:rPr>
              <a:t>large </a:t>
            </a:r>
            <a:r>
              <a:rPr sz="2300" spc="-5" dirty="0">
                <a:latin typeface="Calibri"/>
                <a:cs typeface="Calibri"/>
              </a:rPr>
              <a:t>number of cytoplasmic</a:t>
            </a:r>
            <a:r>
              <a:rPr sz="2300" spc="70" dirty="0">
                <a:latin typeface="Calibri"/>
                <a:cs typeface="Calibri"/>
              </a:rPr>
              <a:t> </a:t>
            </a:r>
            <a:r>
              <a:rPr sz="2300" dirty="0">
                <a:latin typeface="Calibri"/>
                <a:cs typeface="Calibri"/>
              </a:rPr>
              <a:t>inclusions</a:t>
            </a:r>
            <a:endParaRPr sz="2300">
              <a:latin typeface="Calibri"/>
              <a:cs typeface="Calibri"/>
            </a:endParaRPr>
          </a:p>
          <a:p>
            <a:pPr marL="306705" indent="-294640">
              <a:lnSpc>
                <a:spcPct val="100000"/>
              </a:lnSpc>
              <a:spcBef>
                <a:spcPts val="1380"/>
              </a:spcBef>
              <a:buFont typeface="Calibri"/>
              <a:buAutoNum type="alphaLcPeriod"/>
              <a:tabLst>
                <a:tab pos="307340" algn="l"/>
              </a:tabLst>
            </a:pPr>
            <a:r>
              <a:rPr sz="2300" b="1" dirty="0">
                <a:latin typeface="Calibri"/>
                <a:cs typeface="Calibri"/>
              </a:rPr>
              <a:t>Spherule </a:t>
            </a:r>
            <a:r>
              <a:rPr sz="2300" b="1" spc="-5" dirty="0">
                <a:latin typeface="Calibri"/>
                <a:cs typeface="Calibri"/>
              </a:rPr>
              <a:t>cell</a:t>
            </a:r>
            <a:r>
              <a:rPr sz="2300" spc="-5" dirty="0">
                <a:latin typeface="Calibri"/>
                <a:cs typeface="Calibri"/>
              </a:rPr>
              <a:t>: Cytoplasmic </a:t>
            </a:r>
            <a:r>
              <a:rPr sz="2300" dirty="0">
                <a:latin typeface="Calibri"/>
                <a:cs typeface="Calibri"/>
              </a:rPr>
              <a:t>inclusions </a:t>
            </a:r>
            <a:r>
              <a:rPr sz="2300" spc="-10" dirty="0">
                <a:latin typeface="Calibri"/>
                <a:cs typeface="Calibri"/>
              </a:rPr>
              <a:t>obscure </a:t>
            </a:r>
            <a:r>
              <a:rPr sz="2300" dirty="0">
                <a:latin typeface="Calibri"/>
                <a:cs typeface="Calibri"/>
              </a:rPr>
              <a:t>the</a:t>
            </a:r>
            <a:r>
              <a:rPr sz="2300" spc="35" dirty="0">
                <a:latin typeface="Calibri"/>
                <a:cs typeface="Calibri"/>
              </a:rPr>
              <a:t> </a:t>
            </a:r>
            <a:r>
              <a:rPr sz="2300" spc="-5" dirty="0">
                <a:latin typeface="Calibri"/>
                <a:cs typeface="Calibri"/>
              </a:rPr>
              <a:t>nucleus</a:t>
            </a:r>
            <a:endParaRPr sz="23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143000" y="3124200"/>
            <a:ext cx="5943600" cy="339394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89906" y="688619"/>
            <a:ext cx="8754093" cy="574222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8739" y="1176760"/>
            <a:ext cx="8045450" cy="386651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50000"/>
              </a:lnSpc>
              <a:spcBef>
                <a:spcPts val="95"/>
              </a:spcBef>
              <a:buFont typeface="Calibri"/>
              <a:buAutoNum type="alphaLcPeriod" startAt="5"/>
              <a:tabLst>
                <a:tab pos="309880" algn="l"/>
              </a:tabLst>
            </a:pPr>
            <a:r>
              <a:rPr sz="2400" b="1" spc="-5" dirty="0">
                <a:latin typeface="Calibri"/>
                <a:cs typeface="Calibri"/>
              </a:rPr>
              <a:t>Cystocyte(Coagulocyte</a:t>
            </a:r>
            <a:r>
              <a:rPr sz="2400" spc="-5" dirty="0">
                <a:latin typeface="Calibri"/>
                <a:cs typeface="Calibri"/>
              </a:rPr>
              <a:t>): </a:t>
            </a:r>
            <a:r>
              <a:rPr sz="2400" spc="-15" dirty="0">
                <a:latin typeface="Calibri"/>
                <a:cs typeface="Calibri"/>
              </a:rPr>
              <a:t>Role </a:t>
            </a:r>
            <a:r>
              <a:rPr sz="2400" dirty="0">
                <a:latin typeface="Calibri"/>
                <a:cs typeface="Calibri"/>
              </a:rPr>
              <a:t>in </a:t>
            </a:r>
            <a:r>
              <a:rPr sz="2400" spc="-5" dirty="0">
                <a:latin typeface="Calibri"/>
                <a:cs typeface="Calibri"/>
              </a:rPr>
              <a:t>blood </a:t>
            </a:r>
            <a:r>
              <a:rPr sz="2400" spc="-10" dirty="0">
                <a:latin typeface="Calibri"/>
                <a:cs typeface="Calibri"/>
              </a:rPr>
              <a:t>coagulation </a:t>
            </a:r>
            <a:r>
              <a:rPr sz="2400" dirty="0">
                <a:latin typeface="Calibri"/>
                <a:cs typeface="Calibri"/>
              </a:rPr>
              <a:t>and </a:t>
            </a:r>
            <a:r>
              <a:rPr sz="2400" spc="-5" dirty="0">
                <a:latin typeface="Calibri"/>
                <a:cs typeface="Calibri"/>
              </a:rPr>
              <a:t>plasma  </a:t>
            </a:r>
            <a:r>
              <a:rPr sz="2400" spc="-10" dirty="0">
                <a:latin typeface="Calibri"/>
                <a:cs typeface="Calibri"/>
              </a:rPr>
              <a:t>precipitation.</a:t>
            </a:r>
            <a:endParaRPr sz="2400">
              <a:latin typeface="Calibri"/>
              <a:cs typeface="Calibri"/>
            </a:endParaRPr>
          </a:p>
          <a:p>
            <a:pPr marL="230504" indent="-218440">
              <a:lnSpc>
                <a:spcPct val="100000"/>
              </a:lnSpc>
              <a:spcBef>
                <a:spcPts val="1445"/>
              </a:spcBef>
              <a:buFont typeface="Calibri"/>
              <a:buAutoNum type="alphaLcPeriod" startAt="5"/>
              <a:tabLst>
                <a:tab pos="231140" algn="l"/>
              </a:tabLst>
            </a:pPr>
            <a:r>
              <a:rPr sz="2400" b="1" spc="-5" dirty="0">
                <a:latin typeface="Calibri"/>
                <a:cs typeface="Calibri"/>
              </a:rPr>
              <a:t>Oenocytoids</a:t>
            </a:r>
            <a:r>
              <a:rPr sz="2400" spc="-5" dirty="0">
                <a:latin typeface="Calibri"/>
                <a:cs typeface="Calibri"/>
              </a:rPr>
              <a:t>: </a:t>
            </a:r>
            <a:r>
              <a:rPr sz="2400" spc="-15" dirty="0">
                <a:latin typeface="Calibri"/>
                <a:cs typeface="Calibri"/>
              </a:rPr>
              <a:t>Large </a:t>
            </a:r>
            <a:r>
              <a:rPr sz="2400" dirty="0">
                <a:latin typeface="Calibri"/>
                <a:cs typeface="Calibri"/>
              </a:rPr>
              <a:t>cells with </a:t>
            </a:r>
            <a:r>
              <a:rPr sz="2400" spc="-5" dirty="0">
                <a:latin typeface="Calibri"/>
                <a:cs typeface="Calibri"/>
              </a:rPr>
              <a:t>ecentric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nucleus</a:t>
            </a:r>
            <a:endParaRPr sz="2400">
              <a:latin typeface="Calibri"/>
              <a:cs typeface="Calibri"/>
            </a:endParaRPr>
          </a:p>
          <a:p>
            <a:pPr marL="300355" indent="-288290">
              <a:lnSpc>
                <a:spcPct val="100000"/>
              </a:lnSpc>
              <a:spcBef>
                <a:spcPts val="1440"/>
              </a:spcBef>
              <a:buFont typeface="Calibri"/>
              <a:buAutoNum type="alphaLcPeriod" startAt="5"/>
              <a:tabLst>
                <a:tab pos="300990" algn="l"/>
              </a:tabLst>
            </a:pPr>
            <a:r>
              <a:rPr sz="2400" b="1" spc="-5" dirty="0">
                <a:latin typeface="Calibri"/>
                <a:cs typeface="Calibri"/>
              </a:rPr>
              <a:t>Adipo haemocytes</a:t>
            </a:r>
            <a:r>
              <a:rPr sz="2400" spc="-5" dirty="0">
                <a:latin typeface="Calibri"/>
                <a:cs typeface="Calibri"/>
              </a:rPr>
              <a:t>: </a:t>
            </a:r>
            <a:r>
              <a:rPr sz="2400" spc="-15" dirty="0">
                <a:latin typeface="Calibri"/>
                <a:cs typeface="Calibri"/>
              </a:rPr>
              <a:t>Round </a:t>
            </a:r>
            <a:r>
              <a:rPr sz="2400" spc="-5" dirty="0">
                <a:latin typeface="Calibri"/>
                <a:cs typeface="Calibri"/>
              </a:rPr>
              <a:t>or </a:t>
            </a:r>
            <a:r>
              <a:rPr sz="2400" spc="-15" dirty="0">
                <a:latin typeface="Calibri"/>
                <a:cs typeface="Calibri"/>
              </a:rPr>
              <a:t>avoid </a:t>
            </a:r>
            <a:r>
              <a:rPr sz="2400" dirty="0">
                <a:latin typeface="Calibri"/>
                <a:cs typeface="Calibri"/>
              </a:rPr>
              <a:t>with </a:t>
            </a:r>
            <a:r>
              <a:rPr sz="2400" spc="-5" dirty="0">
                <a:latin typeface="Calibri"/>
                <a:cs typeface="Calibri"/>
              </a:rPr>
              <a:t>distinct </a:t>
            </a:r>
            <a:r>
              <a:rPr sz="2400" spc="-25" dirty="0">
                <a:latin typeface="Calibri"/>
                <a:cs typeface="Calibri"/>
              </a:rPr>
              <a:t>fat</a:t>
            </a:r>
            <a:r>
              <a:rPr sz="2400" spc="-7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droplets</a:t>
            </a:r>
            <a:endParaRPr sz="2400">
              <a:latin typeface="Calibri"/>
              <a:cs typeface="Calibri"/>
            </a:endParaRPr>
          </a:p>
          <a:p>
            <a:pPr marL="12700" marR="245110">
              <a:lnSpc>
                <a:spcPct val="150000"/>
              </a:lnSpc>
              <a:buFont typeface="Calibri"/>
              <a:buAutoNum type="alphaLcPeriod" startAt="5"/>
              <a:tabLst>
                <a:tab pos="317500" algn="l"/>
              </a:tabLst>
            </a:pPr>
            <a:r>
              <a:rPr sz="2400" b="1" spc="-10" dirty="0">
                <a:latin typeface="Calibri"/>
                <a:cs typeface="Calibri"/>
              </a:rPr>
              <a:t>Podocyte</a:t>
            </a:r>
            <a:r>
              <a:rPr sz="2400" spc="-10" dirty="0">
                <a:latin typeface="Calibri"/>
                <a:cs typeface="Calibri"/>
              </a:rPr>
              <a:t>: </a:t>
            </a:r>
            <a:r>
              <a:rPr sz="2400" spc="-15" dirty="0">
                <a:latin typeface="Calibri"/>
                <a:cs typeface="Calibri"/>
              </a:rPr>
              <a:t>Large </a:t>
            </a:r>
            <a:r>
              <a:rPr sz="2400" spc="-10" dirty="0">
                <a:latin typeface="Calibri"/>
                <a:cs typeface="Calibri"/>
              </a:rPr>
              <a:t>flattened </a:t>
            </a:r>
            <a:r>
              <a:rPr sz="2400" dirty="0">
                <a:latin typeface="Calibri"/>
                <a:cs typeface="Calibri"/>
              </a:rPr>
              <a:t>cells with </a:t>
            </a:r>
            <a:r>
              <a:rPr sz="2400" spc="-5" dirty="0">
                <a:latin typeface="Calibri"/>
                <a:cs typeface="Calibri"/>
              </a:rPr>
              <a:t>number of </a:t>
            </a:r>
            <a:r>
              <a:rPr sz="2400" spc="-10" dirty="0">
                <a:latin typeface="Calibri"/>
                <a:cs typeface="Calibri"/>
              </a:rPr>
              <a:t>protoplasmic  projections.</a:t>
            </a:r>
            <a:endParaRPr sz="24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440"/>
              </a:spcBef>
            </a:pPr>
            <a:r>
              <a:rPr sz="2400" dirty="0">
                <a:latin typeface="Calibri"/>
                <a:cs typeface="Calibri"/>
              </a:rPr>
              <a:t>i. </a:t>
            </a:r>
            <a:r>
              <a:rPr sz="2400" b="1" spc="-20" dirty="0">
                <a:latin typeface="Calibri"/>
                <a:cs typeface="Calibri"/>
              </a:rPr>
              <a:t>Vermiform </a:t>
            </a:r>
            <a:r>
              <a:rPr sz="2400" b="1" dirty="0">
                <a:latin typeface="Calibri"/>
                <a:cs typeface="Calibri"/>
              </a:rPr>
              <a:t>cells</a:t>
            </a:r>
            <a:r>
              <a:rPr sz="2400" dirty="0">
                <a:latin typeface="Calibri"/>
                <a:cs typeface="Calibri"/>
              </a:rPr>
              <a:t>: </a:t>
            </a:r>
            <a:r>
              <a:rPr sz="2400" spc="-10" dirty="0">
                <a:latin typeface="Calibri"/>
                <a:cs typeface="Calibri"/>
              </a:rPr>
              <a:t>Rare </a:t>
            </a:r>
            <a:r>
              <a:rPr sz="2400" dirty="0">
                <a:latin typeface="Calibri"/>
                <a:cs typeface="Calibri"/>
              </a:rPr>
              <a:t>type, long </a:t>
            </a:r>
            <a:r>
              <a:rPr sz="2400" spc="-10" dirty="0">
                <a:latin typeface="Calibri"/>
                <a:cs typeface="Calibri"/>
              </a:rPr>
              <a:t>thread</a:t>
            </a:r>
            <a:r>
              <a:rPr sz="2400" spc="-60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like.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89906" y="688619"/>
            <a:ext cx="8754093" cy="574222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Process </a:t>
            </a:r>
            <a:r>
              <a:rPr spc="-5" dirty="0"/>
              <a:t>of blood</a:t>
            </a:r>
            <a:r>
              <a:rPr spc="-30" dirty="0"/>
              <a:t> </a:t>
            </a:r>
            <a:r>
              <a:rPr spc="-10" dirty="0"/>
              <a:t>circulation</a:t>
            </a:r>
            <a:r>
              <a:rPr sz="2400" spc="-10" dirty="0"/>
              <a:t>:</a:t>
            </a:r>
            <a:endParaRPr sz="2400"/>
          </a:p>
        </p:txBody>
      </p:sp>
      <p:sp>
        <p:nvSpPr>
          <p:cNvPr id="3" name="object 3"/>
          <p:cNvSpPr txBox="1"/>
          <p:nvPr/>
        </p:nvSpPr>
        <p:spPr>
          <a:xfrm>
            <a:off x="78739" y="597154"/>
            <a:ext cx="8888095" cy="49644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759460">
              <a:lnSpc>
                <a:spcPct val="150000"/>
              </a:lnSpc>
              <a:spcBef>
                <a:spcPts val="100"/>
              </a:spcBef>
              <a:buSzPct val="95833"/>
              <a:buFont typeface="Wingdings"/>
              <a:buChar char=""/>
              <a:tabLst>
                <a:tab pos="253365" algn="l"/>
              </a:tabLst>
            </a:pPr>
            <a:r>
              <a:rPr sz="2400" dirty="0">
                <a:latin typeface="Calibri"/>
                <a:cs typeface="Calibri"/>
              </a:rPr>
              <a:t>Heart mainly </a:t>
            </a:r>
            <a:r>
              <a:rPr sz="2400" spc="-5" dirty="0">
                <a:latin typeface="Calibri"/>
                <a:cs typeface="Calibri"/>
              </a:rPr>
              <a:t>function </a:t>
            </a:r>
            <a:r>
              <a:rPr sz="2400" dirty="0">
                <a:latin typeface="Calibri"/>
                <a:cs typeface="Calibri"/>
              </a:rPr>
              <a:t>as a </a:t>
            </a:r>
            <a:r>
              <a:rPr sz="2400" spc="-5" dirty="0">
                <a:latin typeface="Calibri"/>
                <a:cs typeface="Calibri"/>
              </a:rPr>
              <a:t>pulsatile </a:t>
            </a:r>
            <a:r>
              <a:rPr sz="2400" spc="-20" dirty="0">
                <a:latin typeface="Calibri"/>
                <a:cs typeface="Calibri"/>
              </a:rPr>
              <a:t>organ </a:t>
            </a:r>
            <a:r>
              <a:rPr sz="2400" spc="-5" dirty="0">
                <a:latin typeface="Calibri"/>
                <a:cs typeface="Calibri"/>
              </a:rPr>
              <a:t>whose </a:t>
            </a:r>
            <a:r>
              <a:rPr sz="2400" spc="-10" dirty="0">
                <a:latin typeface="Calibri"/>
                <a:cs typeface="Calibri"/>
              </a:rPr>
              <a:t>expansion </a:t>
            </a:r>
            <a:r>
              <a:rPr sz="2400" dirty="0">
                <a:latin typeface="Calibri"/>
                <a:cs typeface="Calibri"/>
              </a:rPr>
              <a:t>and  </a:t>
            </a:r>
            <a:r>
              <a:rPr sz="2400" spc="-10" dirty="0">
                <a:latin typeface="Calibri"/>
                <a:cs typeface="Calibri"/>
              </a:rPr>
              <a:t>contraction </a:t>
            </a:r>
            <a:r>
              <a:rPr sz="2400" dirty="0">
                <a:latin typeface="Calibri"/>
                <a:cs typeface="Calibri"/>
              </a:rPr>
              <a:t>leads </a:t>
            </a:r>
            <a:r>
              <a:rPr sz="2400" spc="-15" dirty="0">
                <a:latin typeface="Calibri"/>
                <a:cs typeface="Calibri"/>
              </a:rPr>
              <a:t>to </a:t>
            </a:r>
            <a:r>
              <a:rPr sz="2400" spc="-10" dirty="0">
                <a:latin typeface="Calibri"/>
                <a:cs typeface="Calibri"/>
              </a:rPr>
              <a:t>blood </a:t>
            </a:r>
            <a:r>
              <a:rPr sz="2400" spc="-5" dirty="0">
                <a:latin typeface="Calibri"/>
                <a:cs typeface="Calibri"/>
              </a:rPr>
              <a:t>circulation</a:t>
            </a:r>
            <a:r>
              <a:rPr sz="2400" spc="-5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.</a:t>
            </a:r>
            <a:endParaRPr sz="2400">
              <a:latin typeface="Calibri"/>
              <a:cs typeface="Calibri"/>
            </a:endParaRPr>
          </a:p>
          <a:p>
            <a:pPr marL="252729" indent="-240665">
              <a:lnSpc>
                <a:spcPct val="100000"/>
              </a:lnSpc>
              <a:spcBef>
                <a:spcPts val="1440"/>
              </a:spcBef>
              <a:buSzPct val="95833"/>
              <a:buFont typeface="Wingdings"/>
              <a:buChar char=""/>
              <a:tabLst>
                <a:tab pos="253365" algn="l"/>
              </a:tabLst>
            </a:pPr>
            <a:r>
              <a:rPr sz="2400" dirty="0">
                <a:latin typeface="Calibri"/>
                <a:cs typeface="Calibri"/>
              </a:rPr>
              <a:t>It </a:t>
            </a:r>
            <a:r>
              <a:rPr sz="2400" spc="-20" dirty="0">
                <a:latin typeface="Calibri"/>
                <a:cs typeface="Calibri"/>
              </a:rPr>
              <a:t>takes </a:t>
            </a:r>
            <a:r>
              <a:rPr sz="2400" spc="-5" dirty="0">
                <a:latin typeface="Calibri"/>
                <a:cs typeface="Calibri"/>
              </a:rPr>
              <a:t>place </a:t>
            </a:r>
            <a:r>
              <a:rPr sz="2400" spc="-10" dirty="0">
                <a:latin typeface="Calibri"/>
                <a:cs typeface="Calibri"/>
              </a:rPr>
              <a:t>generally </a:t>
            </a:r>
            <a:r>
              <a:rPr sz="2400" dirty="0">
                <a:latin typeface="Calibri"/>
                <a:cs typeface="Calibri"/>
              </a:rPr>
              <a:t>in </a:t>
            </a:r>
            <a:r>
              <a:rPr sz="2400" b="1" dirty="0">
                <a:latin typeface="Calibri"/>
                <a:cs typeface="Calibri"/>
              </a:rPr>
              <a:t>an </a:t>
            </a:r>
            <a:r>
              <a:rPr sz="2400" b="1" spc="-10" dirty="0">
                <a:latin typeface="Calibri"/>
                <a:cs typeface="Calibri"/>
              </a:rPr>
              <a:t>anti </a:t>
            </a:r>
            <a:r>
              <a:rPr sz="2400" b="1" spc="-5" dirty="0">
                <a:latin typeface="Calibri"/>
                <a:cs typeface="Calibri"/>
              </a:rPr>
              <a:t>clock manner </a:t>
            </a:r>
            <a:r>
              <a:rPr sz="2400" b="1" spc="-10" dirty="0">
                <a:latin typeface="Calibri"/>
                <a:cs typeface="Calibri"/>
              </a:rPr>
              <a:t>starting</a:t>
            </a:r>
            <a:r>
              <a:rPr sz="2400" b="1" spc="-60" dirty="0">
                <a:latin typeface="Calibri"/>
                <a:cs typeface="Calibri"/>
              </a:rPr>
              <a:t> </a:t>
            </a:r>
            <a:r>
              <a:rPr sz="2400" b="1" spc="-10" dirty="0">
                <a:latin typeface="Calibri"/>
                <a:cs typeface="Calibri"/>
              </a:rPr>
              <a:t>from</a:t>
            </a:r>
            <a:endParaRPr sz="24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440"/>
              </a:spcBef>
            </a:pPr>
            <a:r>
              <a:rPr sz="2400" b="1" spc="-10" dirty="0">
                <a:latin typeface="Calibri"/>
                <a:cs typeface="Calibri"/>
              </a:rPr>
              <a:t>posterior </a:t>
            </a:r>
            <a:r>
              <a:rPr sz="2400" b="1" spc="-5" dirty="0">
                <a:latin typeface="Calibri"/>
                <a:cs typeface="Calibri"/>
              </a:rPr>
              <a:t>end </a:t>
            </a:r>
            <a:r>
              <a:rPr sz="2400" b="1" spc="-20" dirty="0">
                <a:latin typeface="Calibri"/>
                <a:cs typeface="Calibri"/>
              </a:rPr>
              <a:t>to </a:t>
            </a:r>
            <a:r>
              <a:rPr sz="2400" b="1" spc="-5" dirty="0">
                <a:latin typeface="Calibri"/>
                <a:cs typeface="Calibri"/>
              </a:rPr>
              <a:t>the </a:t>
            </a:r>
            <a:r>
              <a:rPr sz="2400" b="1" spc="-10" dirty="0">
                <a:latin typeface="Calibri"/>
                <a:cs typeface="Calibri"/>
              </a:rPr>
              <a:t>anterior </a:t>
            </a:r>
            <a:r>
              <a:rPr sz="2400" b="1" spc="-5" dirty="0">
                <a:latin typeface="Calibri"/>
                <a:cs typeface="Calibri"/>
              </a:rPr>
              <a:t>end </a:t>
            </a:r>
            <a:r>
              <a:rPr sz="2400" b="1" dirty="0">
                <a:latin typeface="Calibri"/>
                <a:cs typeface="Calibri"/>
              </a:rPr>
              <a:t>in a </a:t>
            </a:r>
            <a:r>
              <a:rPr sz="2400" b="1" spc="-15" dirty="0">
                <a:latin typeface="Calibri"/>
                <a:cs typeface="Calibri"/>
              </a:rPr>
              <a:t>forward</a:t>
            </a:r>
            <a:r>
              <a:rPr sz="2400" b="1" spc="3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direction.</a:t>
            </a:r>
            <a:endParaRPr sz="2400">
              <a:latin typeface="Calibri"/>
              <a:cs typeface="Calibri"/>
            </a:endParaRPr>
          </a:p>
          <a:p>
            <a:pPr marL="12700" marR="5080">
              <a:lnSpc>
                <a:spcPct val="150000"/>
              </a:lnSpc>
              <a:buSzPct val="95833"/>
              <a:buFont typeface="Wingdings"/>
              <a:buChar char=""/>
              <a:tabLst>
                <a:tab pos="253365" algn="l"/>
              </a:tabLst>
            </a:pPr>
            <a:r>
              <a:rPr sz="2400" spc="-10" dirty="0">
                <a:latin typeface="Calibri"/>
                <a:cs typeface="Calibri"/>
              </a:rPr>
              <a:t>Circulation </a:t>
            </a:r>
            <a:r>
              <a:rPr sz="2400" spc="-5" dirty="0">
                <a:latin typeface="Calibri"/>
                <a:cs typeface="Calibri"/>
              </a:rPr>
              <a:t>of blood </a:t>
            </a:r>
            <a:r>
              <a:rPr sz="2400" spc="-20" dirty="0">
                <a:latin typeface="Calibri"/>
                <a:cs typeface="Calibri"/>
              </a:rPr>
              <a:t>takes </a:t>
            </a:r>
            <a:r>
              <a:rPr sz="2400" spc="-5" dirty="0">
                <a:latin typeface="Calibri"/>
                <a:cs typeface="Calibri"/>
              </a:rPr>
              <a:t>place </a:t>
            </a:r>
            <a:r>
              <a:rPr sz="2400" dirty="0">
                <a:latin typeface="Calibri"/>
                <a:cs typeface="Calibri"/>
              </a:rPr>
              <a:t>in </a:t>
            </a:r>
            <a:r>
              <a:rPr sz="2400" spc="-10" dirty="0">
                <a:latin typeface="Calibri"/>
                <a:cs typeface="Calibri"/>
              </a:rPr>
              <a:t>two </a:t>
            </a:r>
            <a:r>
              <a:rPr sz="2400" spc="-5" dirty="0">
                <a:latin typeface="Calibri"/>
                <a:cs typeface="Calibri"/>
              </a:rPr>
              <a:t>phases due </a:t>
            </a:r>
            <a:r>
              <a:rPr sz="2400" spc="-15" dirty="0">
                <a:latin typeface="Calibri"/>
                <a:cs typeface="Calibri"/>
              </a:rPr>
              <a:t>to </a:t>
            </a:r>
            <a:r>
              <a:rPr sz="2400" dirty="0">
                <a:latin typeface="Calibri"/>
                <a:cs typeface="Calibri"/>
              </a:rPr>
              <a:t>the action </a:t>
            </a:r>
            <a:r>
              <a:rPr sz="2400" spc="-5" dirty="0">
                <a:latin typeface="Calibri"/>
                <a:cs typeface="Calibri"/>
              </a:rPr>
              <a:t>of </a:t>
            </a:r>
            <a:r>
              <a:rPr sz="2400" dirty="0">
                <a:latin typeface="Calibri"/>
                <a:cs typeface="Calibri"/>
              </a:rPr>
              <a:t>the  alary muscles as </a:t>
            </a:r>
            <a:r>
              <a:rPr sz="2400" spc="-10" dirty="0">
                <a:latin typeface="Calibri"/>
                <a:cs typeface="Calibri"/>
              </a:rPr>
              <a:t>well </a:t>
            </a:r>
            <a:r>
              <a:rPr sz="2400" dirty="0">
                <a:latin typeface="Calibri"/>
                <a:cs typeface="Calibri"/>
              </a:rPr>
              <a:t>as the muscles </a:t>
            </a:r>
            <a:r>
              <a:rPr sz="2400" spc="-5" dirty="0">
                <a:latin typeface="Calibri"/>
                <a:cs typeface="Calibri"/>
              </a:rPr>
              <a:t>of </a:t>
            </a:r>
            <a:r>
              <a:rPr sz="2400" dirty="0">
                <a:latin typeface="Calibri"/>
                <a:cs typeface="Calibri"/>
              </a:rPr>
              <a:t>the </a:t>
            </a:r>
            <a:r>
              <a:rPr sz="2400" spc="-5" dirty="0">
                <a:latin typeface="Calibri"/>
                <a:cs typeface="Calibri"/>
              </a:rPr>
              <a:t>walls of </a:t>
            </a:r>
            <a:r>
              <a:rPr sz="2400" dirty="0">
                <a:latin typeface="Calibri"/>
                <a:cs typeface="Calibri"/>
              </a:rPr>
              <a:t>the</a:t>
            </a:r>
            <a:r>
              <a:rPr sz="2400" spc="-12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heart.</a:t>
            </a:r>
            <a:endParaRPr sz="2400">
              <a:latin typeface="Calibri"/>
              <a:cs typeface="Calibri"/>
            </a:endParaRPr>
          </a:p>
          <a:p>
            <a:pPr marL="252729" indent="-240665">
              <a:lnSpc>
                <a:spcPct val="100000"/>
              </a:lnSpc>
              <a:spcBef>
                <a:spcPts val="1445"/>
              </a:spcBef>
              <a:buSzPct val="95833"/>
              <a:buFont typeface="Wingdings"/>
              <a:buChar char=""/>
              <a:tabLst>
                <a:tab pos="253365" algn="l"/>
              </a:tabLst>
            </a:pPr>
            <a:r>
              <a:rPr sz="2400" spc="-5" dirty="0">
                <a:latin typeface="Calibri"/>
                <a:cs typeface="Calibri"/>
              </a:rPr>
              <a:t>The </a:t>
            </a:r>
            <a:r>
              <a:rPr sz="2400" spc="-10" dirty="0">
                <a:latin typeface="Calibri"/>
                <a:cs typeface="Calibri"/>
              </a:rPr>
              <a:t>two </a:t>
            </a:r>
            <a:r>
              <a:rPr sz="2400" spc="-5" dirty="0">
                <a:latin typeface="Calibri"/>
                <a:cs typeface="Calibri"/>
              </a:rPr>
              <a:t>phases </a:t>
            </a:r>
            <a:r>
              <a:rPr sz="2400" spc="-15" dirty="0">
                <a:latin typeface="Calibri"/>
                <a:cs typeface="Calibri"/>
              </a:rPr>
              <a:t>are</a:t>
            </a:r>
            <a:endParaRPr sz="2400">
              <a:latin typeface="Calibri"/>
              <a:cs typeface="Calibri"/>
            </a:endParaRPr>
          </a:p>
          <a:p>
            <a:pPr marL="311150" indent="-299085">
              <a:lnSpc>
                <a:spcPct val="100000"/>
              </a:lnSpc>
              <a:spcBef>
                <a:spcPts val="1440"/>
              </a:spcBef>
              <a:buFont typeface="Calibri"/>
              <a:buAutoNum type="arabicPeriod"/>
              <a:tabLst>
                <a:tab pos="311785" algn="l"/>
              </a:tabLst>
            </a:pPr>
            <a:r>
              <a:rPr sz="2400" b="1" spc="-10" dirty="0">
                <a:latin typeface="Calibri"/>
                <a:cs typeface="Calibri"/>
              </a:rPr>
              <a:t>Diastole: </a:t>
            </a:r>
            <a:r>
              <a:rPr sz="2400" spc="-5" dirty="0">
                <a:latin typeface="Calibri"/>
                <a:cs typeface="Calibri"/>
              </a:rPr>
              <a:t>During </a:t>
            </a:r>
            <a:r>
              <a:rPr sz="2400" dirty="0">
                <a:latin typeface="Calibri"/>
                <a:cs typeface="Calibri"/>
              </a:rPr>
              <a:t>which </a:t>
            </a:r>
            <a:r>
              <a:rPr sz="2400" spc="-10" dirty="0">
                <a:latin typeface="Calibri"/>
                <a:cs typeface="Calibri"/>
              </a:rPr>
              <a:t>expansion </a:t>
            </a:r>
            <a:r>
              <a:rPr sz="2400" spc="-5" dirty="0">
                <a:latin typeface="Calibri"/>
                <a:cs typeface="Calibri"/>
              </a:rPr>
              <a:t>of </a:t>
            </a:r>
            <a:r>
              <a:rPr sz="2400" dirty="0">
                <a:latin typeface="Calibri"/>
                <a:cs typeface="Calibri"/>
              </a:rPr>
              <a:t>heart </a:t>
            </a:r>
            <a:r>
              <a:rPr sz="2400" spc="-20" dirty="0">
                <a:latin typeface="Calibri"/>
                <a:cs typeface="Calibri"/>
              </a:rPr>
              <a:t>takes</a:t>
            </a:r>
            <a:r>
              <a:rPr sz="2400" spc="-5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place.</a:t>
            </a:r>
            <a:endParaRPr sz="2400">
              <a:latin typeface="Calibri"/>
              <a:cs typeface="Calibri"/>
            </a:endParaRPr>
          </a:p>
          <a:p>
            <a:pPr marL="311150" indent="-299085">
              <a:lnSpc>
                <a:spcPct val="100000"/>
              </a:lnSpc>
              <a:spcBef>
                <a:spcPts val="1440"/>
              </a:spcBef>
              <a:buFont typeface="Calibri"/>
              <a:buAutoNum type="arabicPeriod"/>
              <a:tabLst>
                <a:tab pos="311785" algn="l"/>
              </a:tabLst>
            </a:pPr>
            <a:r>
              <a:rPr sz="2400" b="1" spc="-15" dirty="0">
                <a:latin typeface="Calibri"/>
                <a:cs typeface="Calibri"/>
              </a:rPr>
              <a:t>Systole </a:t>
            </a:r>
            <a:r>
              <a:rPr sz="2400" b="1" dirty="0">
                <a:latin typeface="Calibri"/>
                <a:cs typeface="Calibri"/>
              </a:rPr>
              <a:t>: </a:t>
            </a:r>
            <a:r>
              <a:rPr sz="2400" spc="-10" dirty="0">
                <a:latin typeface="Calibri"/>
                <a:cs typeface="Calibri"/>
              </a:rPr>
              <a:t>Contraction </a:t>
            </a:r>
            <a:r>
              <a:rPr sz="2400" spc="-5" dirty="0">
                <a:latin typeface="Calibri"/>
                <a:cs typeface="Calibri"/>
              </a:rPr>
              <a:t>of </a:t>
            </a:r>
            <a:r>
              <a:rPr sz="2400" dirty="0">
                <a:latin typeface="Calibri"/>
                <a:cs typeface="Calibri"/>
              </a:rPr>
              <a:t>heart </a:t>
            </a:r>
            <a:r>
              <a:rPr sz="2400" spc="-20" dirty="0">
                <a:latin typeface="Calibri"/>
                <a:cs typeface="Calibri"/>
              </a:rPr>
              <a:t>takes</a:t>
            </a:r>
            <a:r>
              <a:rPr sz="2400" spc="-6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place</a:t>
            </a:r>
            <a:r>
              <a:rPr sz="2400" b="1" dirty="0">
                <a:latin typeface="Calibri"/>
                <a:cs typeface="Calibri"/>
              </a:rPr>
              <a:t>.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8739" y="0"/>
            <a:ext cx="8938260" cy="6672580"/>
          </a:xfrm>
          <a:prstGeom prst="rect">
            <a:avLst/>
          </a:prstGeom>
        </p:spPr>
        <p:txBody>
          <a:bodyPr vert="horz" wrap="square" lIns="0" tIns="23495" rIns="0" bIns="0" rtlCol="0">
            <a:spAutoFit/>
          </a:bodyPr>
          <a:lstStyle/>
          <a:p>
            <a:pPr marL="12700" marR="5080">
              <a:lnSpc>
                <a:spcPct val="149600"/>
              </a:lnSpc>
              <a:spcBef>
                <a:spcPts val="185"/>
              </a:spcBef>
              <a:buAutoNum type="arabicPeriod"/>
              <a:tabLst>
                <a:tab pos="316865" algn="l"/>
              </a:tabLst>
            </a:pPr>
            <a:r>
              <a:rPr sz="2400" b="1" spc="-10" dirty="0">
                <a:latin typeface="Calibri"/>
                <a:cs typeface="Calibri"/>
              </a:rPr>
              <a:t>Diastole: </a:t>
            </a:r>
            <a:r>
              <a:rPr sz="2400" b="1" dirty="0">
                <a:latin typeface="Calibri"/>
                <a:cs typeface="Calibri"/>
              </a:rPr>
              <a:t>Expansion of heart ( </a:t>
            </a:r>
            <a:r>
              <a:rPr sz="2400" b="1" spc="-10" dirty="0">
                <a:latin typeface="Calibri"/>
                <a:cs typeface="Calibri"/>
              </a:rPr>
              <a:t>diastole)</a:t>
            </a:r>
            <a:r>
              <a:rPr sz="2400" spc="-10" dirty="0">
                <a:latin typeface="Calibri"/>
                <a:cs typeface="Calibri"/>
              </a:rPr>
              <a:t>. </a:t>
            </a:r>
            <a:r>
              <a:rPr sz="2200" spc="-5" dirty="0">
                <a:latin typeface="Calibri"/>
                <a:cs typeface="Calibri"/>
              </a:rPr>
              <a:t>It results in </a:t>
            </a:r>
            <a:r>
              <a:rPr sz="2200" b="1" spc="-10" dirty="0">
                <a:latin typeface="Calibri"/>
                <a:cs typeface="Calibri"/>
              </a:rPr>
              <a:t>increase </a:t>
            </a:r>
            <a:r>
              <a:rPr sz="2200" b="1" spc="-5" dirty="0">
                <a:latin typeface="Calibri"/>
                <a:cs typeface="Calibri"/>
              </a:rPr>
              <a:t>of </a:t>
            </a:r>
            <a:r>
              <a:rPr sz="2200" b="1" spc="-10" dirty="0">
                <a:latin typeface="Calibri"/>
                <a:cs typeface="Calibri"/>
              </a:rPr>
              <a:t>volume  </a:t>
            </a:r>
            <a:r>
              <a:rPr sz="2200" b="1" spc="-5" dirty="0">
                <a:latin typeface="Calibri"/>
                <a:cs typeface="Calibri"/>
              </a:rPr>
              <a:t>of heart </a:t>
            </a:r>
            <a:r>
              <a:rPr sz="2200" b="1" spc="-10" dirty="0">
                <a:latin typeface="Calibri"/>
                <a:cs typeface="Calibri"/>
              </a:rPr>
              <a:t>and decrease </a:t>
            </a:r>
            <a:r>
              <a:rPr sz="2200" b="1" spc="-5" dirty="0">
                <a:latin typeface="Calibri"/>
                <a:cs typeface="Calibri"/>
              </a:rPr>
              <a:t>in </a:t>
            </a:r>
            <a:r>
              <a:rPr sz="2200" b="1" spc="-10" dirty="0">
                <a:latin typeface="Calibri"/>
                <a:cs typeface="Calibri"/>
              </a:rPr>
              <a:t>the </a:t>
            </a:r>
            <a:r>
              <a:rPr sz="2200" b="1" spc="-15" dirty="0">
                <a:latin typeface="Calibri"/>
                <a:cs typeface="Calibri"/>
              </a:rPr>
              <a:t>area </a:t>
            </a:r>
            <a:r>
              <a:rPr sz="2200" b="1" spc="-5" dirty="0">
                <a:latin typeface="Calibri"/>
                <a:cs typeface="Calibri"/>
              </a:rPr>
              <a:t>of </a:t>
            </a:r>
            <a:r>
              <a:rPr sz="2200" b="1" spc="-10" dirty="0">
                <a:latin typeface="Calibri"/>
                <a:cs typeface="Calibri"/>
              </a:rPr>
              <a:t>pericardial </a:t>
            </a:r>
            <a:r>
              <a:rPr sz="2200" b="1" spc="-5" dirty="0">
                <a:latin typeface="Calibri"/>
                <a:cs typeface="Calibri"/>
              </a:rPr>
              <a:t>sinus. </a:t>
            </a:r>
            <a:r>
              <a:rPr sz="2200" spc="-10" dirty="0">
                <a:latin typeface="Calibri"/>
                <a:cs typeface="Calibri"/>
              </a:rPr>
              <a:t>This </a:t>
            </a:r>
            <a:r>
              <a:rPr sz="2200" spc="-15" dirty="0">
                <a:latin typeface="Calibri"/>
                <a:cs typeface="Calibri"/>
              </a:rPr>
              <a:t>creates </a:t>
            </a:r>
            <a:r>
              <a:rPr sz="2200" spc="-5" dirty="0">
                <a:latin typeface="Calibri"/>
                <a:cs typeface="Calibri"/>
              </a:rPr>
              <a:t>a </a:t>
            </a:r>
            <a:r>
              <a:rPr sz="2200" spc="-10" dirty="0">
                <a:latin typeface="Calibri"/>
                <a:cs typeface="Calibri"/>
              </a:rPr>
              <a:t>pressure  </a:t>
            </a:r>
            <a:r>
              <a:rPr sz="2200" spc="-5" dirty="0">
                <a:latin typeface="Calibri"/>
                <a:cs typeface="Calibri"/>
              </a:rPr>
              <a:t>on </a:t>
            </a:r>
            <a:r>
              <a:rPr sz="2200" spc="-10" dirty="0">
                <a:latin typeface="Calibri"/>
                <a:cs typeface="Calibri"/>
              </a:rPr>
              <a:t>the </a:t>
            </a:r>
            <a:r>
              <a:rPr sz="2200" spc="-5" dirty="0">
                <a:latin typeface="Calibri"/>
                <a:cs typeface="Calibri"/>
              </a:rPr>
              <a:t>blood in </a:t>
            </a:r>
            <a:r>
              <a:rPr sz="2200" spc="-10" dirty="0">
                <a:latin typeface="Calibri"/>
                <a:cs typeface="Calibri"/>
              </a:rPr>
              <a:t>pericardial sinus </a:t>
            </a:r>
            <a:r>
              <a:rPr sz="2200" spc="-20" dirty="0">
                <a:latin typeface="Calibri"/>
                <a:cs typeface="Calibri"/>
              </a:rPr>
              <a:t>forcing </a:t>
            </a:r>
            <a:r>
              <a:rPr sz="2200" spc="-5" dirty="0">
                <a:latin typeface="Calibri"/>
                <a:cs typeface="Calibri"/>
              </a:rPr>
              <a:t>the blood </a:t>
            </a:r>
            <a:r>
              <a:rPr sz="2200" spc="-20" dirty="0">
                <a:latin typeface="Calibri"/>
                <a:cs typeface="Calibri"/>
              </a:rPr>
              <a:t>to </a:t>
            </a:r>
            <a:r>
              <a:rPr sz="2200" spc="-15" dirty="0">
                <a:latin typeface="Calibri"/>
                <a:cs typeface="Calibri"/>
              </a:rPr>
              <a:t>enter </a:t>
            </a:r>
            <a:r>
              <a:rPr sz="2200" spc="-20" dirty="0">
                <a:latin typeface="Calibri"/>
                <a:cs typeface="Calibri"/>
              </a:rPr>
              <a:t>into </a:t>
            </a:r>
            <a:r>
              <a:rPr sz="2200" spc="-5" dirty="0">
                <a:latin typeface="Calibri"/>
                <a:cs typeface="Calibri"/>
              </a:rPr>
              <a:t>the </a:t>
            </a:r>
            <a:r>
              <a:rPr sz="2200" spc="-10" dirty="0">
                <a:latin typeface="Calibri"/>
                <a:cs typeface="Calibri"/>
              </a:rPr>
              <a:t>heart  through </a:t>
            </a:r>
            <a:r>
              <a:rPr sz="2200" spc="-5" dirty="0">
                <a:latin typeface="Calibri"/>
                <a:cs typeface="Calibri"/>
              </a:rPr>
              <a:t>the </a:t>
            </a:r>
            <a:r>
              <a:rPr sz="2200" spc="-10" dirty="0">
                <a:latin typeface="Calibri"/>
                <a:cs typeface="Calibri"/>
              </a:rPr>
              <a:t>incurrent </a:t>
            </a:r>
            <a:r>
              <a:rPr sz="2200" spc="-5" dirty="0">
                <a:latin typeface="Calibri"/>
                <a:cs typeface="Calibri"/>
              </a:rPr>
              <a:t>ostia. </a:t>
            </a:r>
            <a:r>
              <a:rPr sz="2200" spc="-10" dirty="0">
                <a:latin typeface="Calibri"/>
                <a:cs typeface="Calibri"/>
              </a:rPr>
              <a:t>These incurrent ostia </a:t>
            </a:r>
            <a:r>
              <a:rPr sz="2200" spc="-5" dirty="0">
                <a:latin typeface="Calibri"/>
                <a:cs typeface="Calibri"/>
              </a:rPr>
              <a:t>allow </a:t>
            </a:r>
            <a:r>
              <a:rPr sz="2200" spc="-10" dirty="0">
                <a:latin typeface="Calibri"/>
                <a:cs typeface="Calibri"/>
              </a:rPr>
              <a:t>only </a:t>
            </a:r>
            <a:r>
              <a:rPr sz="2200" spc="-5" dirty="0">
                <a:latin typeface="Calibri"/>
                <a:cs typeface="Calibri"/>
              </a:rPr>
              <a:t>the </a:t>
            </a:r>
            <a:r>
              <a:rPr sz="2200" spc="-10" dirty="0">
                <a:latin typeface="Calibri"/>
                <a:cs typeface="Calibri"/>
              </a:rPr>
              <a:t>entry </a:t>
            </a:r>
            <a:r>
              <a:rPr sz="2200" spc="-5" dirty="0">
                <a:latin typeface="Calibri"/>
                <a:cs typeface="Calibri"/>
              </a:rPr>
              <a:t>of blood  </a:t>
            </a:r>
            <a:r>
              <a:rPr sz="2200" spc="-15" dirty="0">
                <a:latin typeface="Calibri"/>
                <a:cs typeface="Calibri"/>
              </a:rPr>
              <a:t>from </a:t>
            </a:r>
            <a:r>
              <a:rPr sz="2200" spc="-5" dirty="0">
                <a:latin typeface="Calibri"/>
                <a:cs typeface="Calibri"/>
              </a:rPr>
              <a:t>the </a:t>
            </a:r>
            <a:r>
              <a:rPr sz="2200" spc="-10" dirty="0">
                <a:latin typeface="Calibri"/>
                <a:cs typeface="Calibri"/>
              </a:rPr>
              <a:t>sinus </a:t>
            </a:r>
            <a:r>
              <a:rPr sz="2200" spc="-5" dirty="0">
                <a:latin typeface="Calibri"/>
                <a:cs typeface="Calibri"/>
              </a:rPr>
              <a:t>in </a:t>
            </a:r>
            <a:r>
              <a:rPr sz="2200" spc="-20" dirty="0">
                <a:latin typeface="Calibri"/>
                <a:cs typeface="Calibri"/>
              </a:rPr>
              <a:t>to </a:t>
            </a:r>
            <a:r>
              <a:rPr sz="2200" spc="-5" dirty="0">
                <a:latin typeface="Calibri"/>
                <a:cs typeface="Calibri"/>
              </a:rPr>
              <a:t>the </a:t>
            </a:r>
            <a:r>
              <a:rPr sz="2200" spc="-10" dirty="0">
                <a:latin typeface="Calibri"/>
                <a:cs typeface="Calibri"/>
              </a:rPr>
              <a:t>heart </a:t>
            </a:r>
            <a:r>
              <a:rPr sz="2200" spc="-5" dirty="0">
                <a:latin typeface="Calibri"/>
                <a:cs typeface="Calibri"/>
              </a:rPr>
              <a:t>and </a:t>
            </a:r>
            <a:r>
              <a:rPr sz="2200" spc="-15" dirty="0">
                <a:latin typeface="Calibri"/>
                <a:cs typeface="Calibri"/>
              </a:rPr>
              <a:t>prevents </a:t>
            </a:r>
            <a:r>
              <a:rPr sz="2200" spc="-5" dirty="0">
                <a:latin typeface="Calibri"/>
                <a:cs typeface="Calibri"/>
              </a:rPr>
              <a:t>its </a:t>
            </a:r>
            <a:r>
              <a:rPr sz="2200" spc="-10" dirty="0">
                <a:latin typeface="Calibri"/>
                <a:cs typeface="Calibri"/>
              </a:rPr>
              <a:t>backflow </a:t>
            </a:r>
            <a:r>
              <a:rPr sz="2200" spc="-15" dirty="0">
                <a:latin typeface="Calibri"/>
                <a:cs typeface="Calibri"/>
              </a:rPr>
              <a:t>from </a:t>
            </a:r>
            <a:r>
              <a:rPr sz="2200" spc="-5" dirty="0">
                <a:latin typeface="Calibri"/>
                <a:cs typeface="Calibri"/>
              </a:rPr>
              <a:t>the </a:t>
            </a:r>
            <a:r>
              <a:rPr sz="2200" spc="-10" dirty="0">
                <a:latin typeface="Calibri"/>
                <a:cs typeface="Calibri"/>
              </a:rPr>
              <a:t>heart </a:t>
            </a:r>
            <a:r>
              <a:rPr sz="2200" spc="-20" dirty="0">
                <a:latin typeface="Calibri"/>
                <a:cs typeface="Calibri"/>
              </a:rPr>
              <a:t>to </a:t>
            </a:r>
            <a:r>
              <a:rPr sz="2200" spc="-5" dirty="0">
                <a:latin typeface="Calibri"/>
                <a:cs typeface="Calibri"/>
              </a:rPr>
              <a:t>the  sinus.</a:t>
            </a:r>
            <a:endParaRPr sz="2200">
              <a:latin typeface="Calibri"/>
              <a:cs typeface="Calibri"/>
            </a:endParaRPr>
          </a:p>
          <a:p>
            <a:pPr>
              <a:lnSpc>
                <a:spcPct val="100000"/>
              </a:lnSpc>
              <a:buAutoNum type="arabicPeriod"/>
            </a:pPr>
            <a:endParaRPr sz="2200">
              <a:latin typeface="Times New Roman"/>
              <a:cs typeface="Times New Roman"/>
            </a:endParaRPr>
          </a:p>
          <a:p>
            <a:pPr marL="12700" marR="5715">
              <a:lnSpc>
                <a:spcPct val="149300"/>
              </a:lnSpc>
              <a:spcBef>
                <a:spcPts val="1395"/>
              </a:spcBef>
              <a:buSzPct val="91666"/>
              <a:buAutoNum type="arabicPeriod"/>
              <a:tabLst>
                <a:tab pos="292100" algn="l"/>
              </a:tabLst>
            </a:pPr>
            <a:r>
              <a:rPr sz="2400" b="1" spc="-15" dirty="0">
                <a:latin typeface="Calibri"/>
                <a:cs typeface="Calibri"/>
              </a:rPr>
              <a:t>Systole </a:t>
            </a:r>
            <a:r>
              <a:rPr sz="2400" b="1" dirty="0">
                <a:latin typeface="Calibri"/>
                <a:cs typeface="Calibri"/>
              </a:rPr>
              <a:t>: </a:t>
            </a:r>
            <a:r>
              <a:rPr sz="2400" b="1" spc="-10" dirty="0">
                <a:latin typeface="Calibri"/>
                <a:cs typeface="Calibri"/>
              </a:rPr>
              <a:t>Contraction </a:t>
            </a:r>
            <a:r>
              <a:rPr sz="2400" b="1" dirty="0">
                <a:latin typeface="Calibri"/>
                <a:cs typeface="Calibri"/>
              </a:rPr>
              <a:t>of heart </a:t>
            </a:r>
            <a:r>
              <a:rPr sz="2400" b="1" spc="-10" dirty="0">
                <a:latin typeface="Calibri"/>
                <a:cs typeface="Calibri"/>
              </a:rPr>
              <a:t>(systole). </a:t>
            </a:r>
            <a:r>
              <a:rPr sz="2200" spc="-10" dirty="0">
                <a:latin typeface="Calibri"/>
                <a:cs typeface="Calibri"/>
              </a:rPr>
              <a:t>This </a:t>
            </a:r>
            <a:r>
              <a:rPr sz="2200" b="1" spc="-20" dirty="0">
                <a:latin typeface="Calibri"/>
                <a:cs typeface="Calibri"/>
              </a:rPr>
              <a:t>creates </a:t>
            </a:r>
            <a:r>
              <a:rPr sz="2200" b="1" spc="-15" dirty="0">
                <a:latin typeface="Calibri"/>
                <a:cs typeface="Calibri"/>
              </a:rPr>
              <a:t>pressure </a:t>
            </a:r>
            <a:r>
              <a:rPr sz="2200" b="1" spc="-5" dirty="0">
                <a:latin typeface="Calibri"/>
                <a:cs typeface="Calibri"/>
              </a:rPr>
              <a:t>on </a:t>
            </a:r>
            <a:r>
              <a:rPr sz="2200" b="1" spc="-10" dirty="0">
                <a:latin typeface="Calibri"/>
                <a:cs typeface="Calibri"/>
              </a:rPr>
              <a:t>the  </a:t>
            </a:r>
            <a:r>
              <a:rPr sz="2200" b="1" spc="-5" dirty="0">
                <a:latin typeface="Calibri"/>
                <a:cs typeface="Calibri"/>
              </a:rPr>
              <a:t>blood </a:t>
            </a:r>
            <a:r>
              <a:rPr sz="2200" b="1" spc="-10" dirty="0">
                <a:latin typeface="Calibri"/>
                <a:cs typeface="Calibri"/>
              </a:rPr>
              <a:t>within the </a:t>
            </a:r>
            <a:r>
              <a:rPr sz="2200" b="1" spc="-5" dirty="0">
                <a:latin typeface="Calibri"/>
                <a:cs typeface="Calibri"/>
              </a:rPr>
              <a:t>heart leading </a:t>
            </a:r>
            <a:r>
              <a:rPr sz="2200" b="1" spc="-20" dirty="0">
                <a:latin typeface="Calibri"/>
                <a:cs typeface="Calibri"/>
              </a:rPr>
              <a:t>to </a:t>
            </a:r>
            <a:r>
              <a:rPr sz="2200" b="1" spc="-5" dirty="0">
                <a:latin typeface="Calibri"/>
                <a:cs typeface="Calibri"/>
              </a:rPr>
              <a:t>its </a:t>
            </a:r>
            <a:r>
              <a:rPr sz="2200" b="1" spc="-15" dirty="0">
                <a:latin typeface="Calibri"/>
                <a:cs typeface="Calibri"/>
              </a:rPr>
              <a:t>forward movement </a:t>
            </a:r>
            <a:r>
              <a:rPr sz="2200" b="1" spc="-5" dirty="0">
                <a:latin typeface="Calibri"/>
                <a:cs typeface="Calibri"/>
              </a:rPr>
              <a:t>in </a:t>
            </a:r>
            <a:r>
              <a:rPr sz="2200" b="1" spc="-20" dirty="0">
                <a:latin typeface="Calibri"/>
                <a:cs typeface="Calibri"/>
              </a:rPr>
              <a:t>to </a:t>
            </a:r>
            <a:r>
              <a:rPr sz="2200" b="1" spc="-10" dirty="0">
                <a:latin typeface="Calibri"/>
                <a:cs typeface="Calibri"/>
              </a:rPr>
              <a:t>the </a:t>
            </a:r>
            <a:r>
              <a:rPr sz="2200" spc="-10" dirty="0">
                <a:latin typeface="Calibri"/>
                <a:cs typeface="Calibri"/>
              </a:rPr>
              <a:t>aorta. </a:t>
            </a:r>
            <a:r>
              <a:rPr sz="2200" spc="-15" dirty="0">
                <a:latin typeface="Calibri"/>
                <a:cs typeface="Calibri"/>
              </a:rPr>
              <a:t>From  </a:t>
            </a:r>
            <a:r>
              <a:rPr sz="2200" spc="-5" dirty="0">
                <a:latin typeface="Calibri"/>
                <a:cs typeface="Calibri"/>
              </a:rPr>
              <a:t>the </a:t>
            </a:r>
            <a:r>
              <a:rPr sz="2200" spc="-10" dirty="0">
                <a:latin typeface="Calibri"/>
                <a:cs typeface="Calibri"/>
              </a:rPr>
              <a:t>aorta </a:t>
            </a:r>
            <a:r>
              <a:rPr sz="2200" spc="-5" dirty="0">
                <a:latin typeface="Calibri"/>
                <a:cs typeface="Calibri"/>
              </a:rPr>
              <a:t>blood </a:t>
            </a:r>
            <a:r>
              <a:rPr sz="2200" spc="-20" dirty="0">
                <a:latin typeface="Calibri"/>
                <a:cs typeface="Calibri"/>
              </a:rPr>
              <a:t>enters </a:t>
            </a:r>
            <a:r>
              <a:rPr sz="2200" spc="-5" dirty="0">
                <a:latin typeface="Calibri"/>
                <a:cs typeface="Calibri"/>
              </a:rPr>
              <a:t>in </a:t>
            </a:r>
            <a:r>
              <a:rPr sz="2200" spc="-20" dirty="0">
                <a:latin typeface="Calibri"/>
                <a:cs typeface="Calibri"/>
              </a:rPr>
              <a:t>to </a:t>
            </a:r>
            <a:r>
              <a:rPr sz="2200" spc="-5" dirty="0">
                <a:latin typeface="Calibri"/>
                <a:cs typeface="Calibri"/>
              </a:rPr>
              <a:t>the </a:t>
            </a:r>
            <a:r>
              <a:rPr sz="2200" spc="-10" dirty="0">
                <a:latin typeface="Calibri"/>
                <a:cs typeface="Calibri"/>
              </a:rPr>
              <a:t>head </a:t>
            </a:r>
            <a:r>
              <a:rPr sz="2200" spc="-5" dirty="0">
                <a:latin typeface="Calibri"/>
                <a:cs typeface="Calibri"/>
              </a:rPr>
              <a:t>and </a:t>
            </a:r>
            <a:r>
              <a:rPr sz="2200" spc="-15" dirty="0">
                <a:latin typeface="Calibri"/>
                <a:cs typeface="Calibri"/>
              </a:rPr>
              <a:t>flows </a:t>
            </a:r>
            <a:r>
              <a:rPr sz="2200" spc="-10" dirty="0">
                <a:latin typeface="Calibri"/>
                <a:cs typeface="Calibri"/>
              </a:rPr>
              <a:t>back bathing the visceral  </a:t>
            </a:r>
            <a:r>
              <a:rPr sz="2200" spc="-15" dirty="0">
                <a:latin typeface="Calibri"/>
                <a:cs typeface="Calibri"/>
              </a:rPr>
              <a:t>organs </a:t>
            </a:r>
            <a:r>
              <a:rPr sz="2200" spc="-5" dirty="0">
                <a:latin typeface="Calibri"/>
                <a:cs typeface="Calibri"/>
              </a:rPr>
              <a:t>in </a:t>
            </a:r>
            <a:r>
              <a:rPr sz="2200" spc="-10" dirty="0">
                <a:latin typeface="Calibri"/>
                <a:cs typeface="Calibri"/>
              </a:rPr>
              <a:t>the visceral sinus </a:t>
            </a:r>
            <a:r>
              <a:rPr sz="2200" spc="-5" dirty="0">
                <a:latin typeface="Calibri"/>
                <a:cs typeface="Calibri"/>
              </a:rPr>
              <a:t>and </a:t>
            </a:r>
            <a:r>
              <a:rPr sz="2200" spc="-15" dirty="0">
                <a:latin typeface="Calibri"/>
                <a:cs typeface="Calibri"/>
              </a:rPr>
              <a:t>neural </a:t>
            </a:r>
            <a:r>
              <a:rPr sz="2200" spc="-20" dirty="0">
                <a:latin typeface="Calibri"/>
                <a:cs typeface="Calibri"/>
              </a:rPr>
              <a:t>cord </a:t>
            </a:r>
            <a:r>
              <a:rPr sz="2200" spc="-5" dirty="0">
                <a:latin typeface="Calibri"/>
                <a:cs typeface="Calibri"/>
              </a:rPr>
              <a:t>in the </a:t>
            </a:r>
            <a:r>
              <a:rPr sz="2200" spc="-15" dirty="0">
                <a:latin typeface="Calibri"/>
                <a:cs typeface="Calibri"/>
              </a:rPr>
              <a:t>perineural</a:t>
            </a:r>
            <a:r>
              <a:rPr sz="2200" spc="10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sinus.</a:t>
            </a:r>
            <a:endParaRPr sz="2200">
              <a:latin typeface="Calibri"/>
              <a:cs typeface="Calibri"/>
            </a:endParaRPr>
          </a:p>
          <a:p>
            <a:pPr marL="12700" marR="147955">
              <a:lnSpc>
                <a:spcPct val="150000"/>
              </a:lnSpc>
              <a:buSzPct val="95454"/>
              <a:buFont typeface="Wingdings"/>
              <a:buChar char=""/>
              <a:tabLst>
                <a:tab pos="233045" algn="l"/>
              </a:tabLst>
            </a:pPr>
            <a:r>
              <a:rPr sz="2200" spc="-5" dirty="0">
                <a:latin typeface="Calibri"/>
                <a:cs typeface="Calibri"/>
              </a:rPr>
              <a:t>In </a:t>
            </a:r>
            <a:r>
              <a:rPr sz="2200" b="1" spc="-10" dirty="0">
                <a:latin typeface="Calibri"/>
                <a:cs typeface="Calibri"/>
              </a:rPr>
              <a:t>between diastole and </a:t>
            </a:r>
            <a:r>
              <a:rPr sz="2200" b="1" spc="-20" dirty="0">
                <a:latin typeface="Calibri"/>
                <a:cs typeface="Calibri"/>
              </a:rPr>
              <a:t>systole </a:t>
            </a:r>
            <a:r>
              <a:rPr sz="2200" spc="-10" dirty="0">
                <a:latin typeface="Calibri"/>
                <a:cs typeface="Calibri"/>
              </a:rPr>
              <a:t>there </a:t>
            </a:r>
            <a:r>
              <a:rPr sz="2200" spc="-5" dirty="0">
                <a:latin typeface="Calibri"/>
                <a:cs typeface="Calibri"/>
              </a:rPr>
              <a:t>will be a short period of </a:t>
            </a:r>
            <a:r>
              <a:rPr sz="2200" spc="-15" dirty="0">
                <a:latin typeface="Calibri"/>
                <a:cs typeface="Calibri"/>
              </a:rPr>
              <a:t>rest </a:t>
            </a:r>
            <a:r>
              <a:rPr sz="2200" spc="-5" dirty="0">
                <a:latin typeface="Calibri"/>
                <a:cs typeface="Calibri"/>
              </a:rPr>
              <a:t>which is  known as</a:t>
            </a:r>
            <a:r>
              <a:rPr sz="2200" spc="5" dirty="0">
                <a:latin typeface="Calibri"/>
                <a:cs typeface="Calibri"/>
              </a:rPr>
              <a:t> </a:t>
            </a:r>
            <a:r>
              <a:rPr sz="2200" b="1" spc="-10" dirty="0">
                <a:latin typeface="Calibri"/>
                <a:cs typeface="Calibri"/>
              </a:rPr>
              <a:t>diastasis.</a:t>
            </a:r>
            <a:endParaRPr sz="2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8739" y="0"/>
            <a:ext cx="8968740" cy="6336665"/>
          </a:xfrm>
          <a:prstGeom prst="rect">
            <a:avLst/>
          </a:prstGeom>
        </p:spPr>
        <p:txBody>
          <a:bodyPr vert="horz" wrap="square" lIns="0" tIns="18859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85"/>
              </a:spcBef>
            </a:pPr>
            <a:r>
              <a:rPr sz="2300" b="1" spc="-5" dirty="0">
                <a:latin typeface="Calibri"/>
                <a:cs typeface="Calibri"/>
              </a:rPr>
              <a:t>Functions of</a:t>
            </a:r>
            <a:r>
              <a:rPr sz="2300" b="1" spc="5" dirty="0">
                <a:latin typeface="Calibri"/>
                <a:cs typeface="Calibri"/>
              </a:rPr>
              <a:t> </a:t>
            </a:r>
            <a:r>
              <a:rPr sz="2300" b="1" dirty="0">
                <a:latin typeface="Calibri"/>
                <a:cs typeface="Calibri"/>
              </a:rPr>
              <a:t>haemolymph</a:t>
            </a:r>
            <a:endParaRPr sz="2300">
              <a:latin typeface="Calibri"/>
              <a:cs typeface="Calibri"/>
            </a:endParaRPr>
          </a:p>
          <a:p>
            <a:pPr marL="12700" marR="1221105">
              <a:lnSpc>
                <a:spcPct val="150000"/>
              </a:lnSpc>
              <a:buFont typeface="Calibri"/>
              <a:buAutoNum type="arabicPeriod"/>
              <a:tabLst>
                <a:tab pos="300990" algn="l"/>
              </a:tabLst>
            </a:pPr>
            <a:r>
              <a:rPr sz="2300" b="1" spc="-5" dirty="0">
                <a:latin typeface="Calibri"/>
                <a:cs typeface="Calibri"/>
              </a:rPr>
              <a:t>Lubricant </a:t>
            </a:r>
            <a:r>
              <a:rPr sz="2300" b="1" dirty="0">
                <a:latin typeface="Calibri"/>
                <a:cs typeface="Calibri"/>
              </a:rPr>
              <a:t>: </a:t>
            </a:r>
            <a:r>
              <a:rPr sz="2300" dirty="0">
                <a:latin typeface="Calibri"/>
                <a:cs typeface="Calibri"/>
              </a:rPr>
              <a:t>Haemolymph </a:t>
            </a:r>
            <a:r>
              <a:rPr sz="2300" spc="-20" dirty="0">
                <a:latin typeface="Calibri"/>
                <a:cs typeface="Calibri"/>
              </a:rPr>
              <a:t>keeps </a:t>
            </a:r>
            <a:r>
              <a:rPr sz="2300" dirty="0">
                <a:latin typeface="Calibri"/>
                <a:cs typeface="Calibri"/>
              </a:rPr>
              <a:t>the </a:t>
            </a:r>
            <a:r>
              <a:rPr sz="2300" spc="-5" dirty="0">
                <a:latin typeface="Calibri"/>
                <a:cs typeface="Calibri"/>
              </a:rPr>
              <a:t>internal cells </a:t>
            </a:r>
            <a:r>
              <a:rPr sz="2300" spc="-10" dirty="0">
                <a:latin typeface="Calibri"/>
                <a:cs typeface="Calibri"/>
              </a:rPr>
              <a:t>moist </a:t>
            </a:r>
            <a:r>
              <a:rPr sz="2300" dirty="0">
                <a:latin typeface="Calibri"/>
                <a:cs typeface="Calibri"/>
              </a:rPr>
              <a:t>and the  </a:t>
            </a:r>
            <a:r>
              <a:rPr sz="2300" spc="-10" dirty="0">
                <a:latin typeface="Calibri"/>
                <a:cs typeface="Calibri"/>
              </a:rPr>
              <a:t>movement </a:t>
            </a:r>
            <a:r>
              <a:rPr sz="2300" spc="-5" dirty="0">
                <a:latin typeface="Calibri"/>
                <a:cs typeface="Calibri"/>
              </a:rPr>
              <a:t>of internal </a:t>
            </a:r>
            <a:r>
              <a:rPr sz="2300" spc="-15" dirty="0">
                <a:latin typeface="Calibri"/>
                <a:cs typeface="Calibri"/>
              </a:rPr>
              <a:t>organs </a:t>
            </a:r>
            <a:r>
              <a:rPr sz="2300" dirty="0">
                <a:latin typeface="Calibri"/>
                <a:cs typeface="Calibri"/>
              </a:rPr>
              <a:t>is also </a:t>
            </a:r>
            <a:r>
              <a:rPr sz="2300" spc="-5" dirty="0">
                <a:latin typeface="Calibri"/>
                <a:cs typeface="Calibri"/>
              </a:rPr>
              <a:t>made</a:t>
            </a:r>
            <a:r>
              <a:rPr sz="2300" spc="35" dirty="0">
                <a:latin typeface="Calibri"/>
                <a:cs typeface="Calibri"/>
              </a:rPr>
              <a:t> </a:t>
            </a:r>
            <a:r>
              <a:rPr sz="2300" spc="-40" dirty="0">
                <a:latin typeface="Calibri"/>
                <a:cs typeface="Calibri"/>
              </a:rPr>
              <a:t>easy.</a:t>
            </a:r>
            <a:endParaRPr sz="2300">
              <a:latin typeface="Calibri"/>
              <a:cs typeface="Calibri"/>
            </a:endParaRPr>
          </a:p>
          <a:p>
            <a:pPr marL="300355" indent="-288290">
              <a:lnSpc>
                <a:spcPct val="100000"/>
              </a:lnSpc>
              <a:spcBef>
                <a:spcPts val="1380"/>
              </a:spcBef>
              <a:buFont typeface="Calibri"/>
              <a:buAutoNum type="arabicPeriod"/>
              <a:tabLst>
                <a:tab pos="300990" algn="l"/>
              </a:tabLst>
            </a:pPr>
            <a:r>
              <a:rPr sz="2300" b="1" spc="-10" dirty="0">
                <a:latin typeface="Calibri"/>
                <a:cs typeface="Calibri"/>
              </a:rPr>
              <a:t>Hydraulic </a:t>
            </a:r>
            <a:r>
              <a:rPr sz="2300" b="1" spc="-5" dirty="0">
                <a:latin typeface="Calibri"/>
                <a:cs typeface="Calibri"/>
              </a:rPr>
              <a:t>medium </a:t>
            </a:r>
            <a:r>
              <a:rPr sz="2300" b="1" dirty="0">
                <a:latin typeface="Calibri"/>
                <a:cs typeface="Calibri"/>
              </a:rPr>
              <a:t>: </a:t>
            </a:r>
            <a:r>
              <a:rPr sz="2300" spc="-15" dirty="0">
                <a:latin typeface="Calibri"/>
                <a:cs typeface="Calibri"/>
              </a:rPr>
              <a:t>Hydrostatic </a:t>
            </a:r>
            <a:r>
              <a:rPr sz="2300" spc="-10" dirty="0">
                <a:latin typeface="Calibri"/>
                <a:cs typeface="Calibri"/>
              </a:rPr>
              <a:t>pressure </a:t>
            </a:r>
            <a:r>
              <a:rPr sz="2300" spc="-5" dirty="0">
                <a:latin typeface="Calibri"/>
                <a:cs typeface="Calibri"/>
              </a:rPr>
              <a:t>developed </a:t>
            </a:r>
            <a:r>
              <a:rPr sz="2300" dirty="0">
                <a:latin typeface="Calibri"/>
                <a:cs typeface="Calibri"/>
              </a:rPr>
              <a:t>due </a:t>
            </a:r>
            <a:r>
              <a:rPr sz="2300" spc="-15" dirty="0">
                <a:latin typeface="Calibri"/>
                <a:cs typeface="Calibri"/>
              </a:rPr>
              <a:t>to</a:t>
            </a:r>
            <a:r>
              <a:rPr sz="2300" spc="40" dirty="0">
                <a:latin typeface="Calibri"/>
                <a:cs typeface="Calibri"/>
              </a:rPr>
              <a:t> </a:t>
            </a:r>
            <a:r>
              <a:rPr sz="2300" spc="-5" dirty="0">
                <a:latin typeface="Calibri"/>
                <a:cs typeface="Calibri"/>
              </a:rPr>
              <a:t>blood</a:t>
            </a:r>
            <a:endParaRPr sz="23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385"/>
              </a:spcBef>
            </a:pPr>
            <a:r>
              <a:rPr sz="2300" spc="-5" dirty="0">
                <a:latin typeface="Calibri"/>
                <a:cs typeface="Calibri"/>
              </a:rPr>
              <a:t>pumping </a:t>
            </a:r>
            <a:r>
              <a:rPr sz="2300" dirty="0">
                <a:latin typeface="Calibri"/>
                <a:cs typeface="Calibri"/>
              </a:rPr>
              <a:t>is </a:t>
            </a:r>
            <a:r>
              <a:rPr sz="2300" spc="-5" dirty="0">
                <a:latin typeface="Calibri"/>
                <a:cs typeface="Calibri"/>
              </a:rPr>
              <a:t>useful in </a:t>
            </a:r>
            <a:r>
              <a:rPr sz="2300" dirty="0">
                <a:latin typeface="Calibri"/>
                <a:cs typeface="Calibri"/>
              </a:rPr>
              <a:t>the </a:t>
            </a:r>
            <a:r>
              <a:rPr sz="2300" spc="-10" dirty="0">
                <a:latin typeface="Calibri"/>
                <a:cs typeface="Calibri"/>
              </a:rPr>
              <a:t>following</a:t>
            </a:r>
            <a:r>
              <a:rPr sz="2300" spc="25" dirty="0">
                <a:latin typeface="Calibri"/>
                <a:cs typeface="Calibri"/>
              </a:rPr>
              <a:t> </a:t>
            </a:r>
            <a:r>
              <a:rPr sz="2300" spc="-10" dirty="0">
                <a:latin typeface="Calibri"/>
                <a:cs typeface="Calibri"/>
              </a:rPr>
              <a:t>processes.</a:t>
            </a:r>
            <a:endParaRPr sz="2300">
              <a:latin typeface="Calibri"/>
              <a:cs typeface="Calibri"/>
            </a:endParaRPr>
          </a:p>
          <a:p>
            <a:pPr marL="307975" indent="-295910">
              <a:lnSpc>
                <a:spcPct val="100000"/>
              </a:lnSpc>
              <a:spcBef>
                <a:spcPts val="1380"/>
              </a:spcBef>
              <a:buAutoNum type="alphaLcParenR"/>
              <a:tabLst>
                <a:tab pos="308610" algn="l"/>
              </a:tabLst>
            </a:pPr>
            <a:r>
              <a:rPr sz="2300" spc="-10" dirty="0">
                <a:latin typeface="Calibri"/>
                <a:cs typeface="Calibri"/>
              </a:rPr>
              <a:t>Ecdysis</a:t>
            </a:r>
            <a:r>
              <a:rPr sz="2300" spc="-15" dirty="0">
                <a:latin typeface="Calibri"/>
                <a:cs typeface="Calibri"/>
              </a:rPr>
              <a:t> </a:t>
            </a:r>
            <a:r>
              <a:rPr sz="2300" spc="-5" dirty="0">
                <a:latin typeface="Calibri"/>
                <a:cs typeface="Calibri"/>
              </a:rPr>
              <a:t>(moulting)</a:t>
            </a:r>
            <a:endParaRPr sz="2300">
              <a:latin typeface="Calibri"/>
              <a:cs typeface="Calibri"/>
            </a:endParaRPr>
          </a:p>
          <a:p>
            <a:pPr marL="320675" indent="-308610">
              <a:lnSpc>
                <a:spcPct val="100000"/>
              </a:lnSpc>
              <a:spcBef>
                <a:spcPts val="1380"/>
              </a:spcBef>
              <a:buAutoNum type="alphaLcParenR"/>
              <a:tabLst>
                <a:tab pos="321310" algn="l"/>
              </a:tabLst>
            </a:pPr>
            <a:r>
              <a:rPr sz="2300" dirty="0">
                <a:latin typeface="Calibri"/>
                <a:cs typeface="Calibri"/>
              </a:rPr>
              <a:t>Wing </a:t>
            </a:r>
            <a:r>
              <a:rPr sz="2300" spc="-5" dirty="0">
                <a:latin typeface="Calibri"/>
                <a:cs typeface="Calibri"/>
              </a:rPr>
              <a:t>expansion </a:t>
            </a:r>
            <a:r>
              <a:rPr sz="2300" dirty="0">
                <a:latin typeface="Calibri"/>
                <a:cs typeface="Calibri"/>
              </a:rPr>
              <a:t>in </a:t>
            </a:r>
            <a:r>
              <a:rPr sz="2300" spc="-5" dirty="0">
                <a:latin typeface="Calibri"/>
                <a:cs typeface="Calibri"/>
              </a:rPr>
              <a:t>adults</a:t>
            </a:r>
            <a:endParaRPr sz="2300">
              <a:latin typeface="Calibri"/>
              <a:cs typeface="Calibri"/>
            </a:endParaRPr>
          </a:p>
          <a:p>
            <a:pPr marL="291465" indent="-279400">
              <a:lnSpc>
                <a:spcPct val="100000"/>
              </a:lnSpc>
              <a:spcBef>
                <a:spcPts val="1380"/>
              </a:spcBef>
              <a:buAutoNum type="alphaLcParenR"/>
              <a:tabLst>
                <a:tab pos="292100" algn="l"/>
              </a:tabLst>
            </a:pPr>
            <a:r>
              <a:rPr sz="2300" spc="-10" dirty="0">
                <a:latin typeface="Calibri"/>
                <a:cs typeface="Calibri"/>
              </a:rPr>
              <a:t>Ecolosion </a:t>
            </a:r>
            <a:r>
              <a:rPr sz="2300" dirty="0">
                <a:latin typeface="Calibri"/>
                <a:cs typeface="Calibri"/>
              </a:rPr>
              <a:t>in </a:t>
            </a:r>
            <a:r>
              <a:rPr sz="2300" spc="-15" dirty="0">
                <a:latin typeface="Calibri"/>
                <a:cs typeface="Calibri"/>
              </a:rPr>
              <a:t>diptera </a:t>
            </a:r>
            <a:r>
              <a:rPr sz="2300" spc="-5" dirty="0">
                <a:latin typeface="Calibri"/>
                <a:cs typeface="Calibri"/>
              </a:rPr>
              <a:t>(adult emergence </a:t>
            </a:r>
            <a:r>
              <a:rPr sz="2300" spc="-10" dirty="0">
                <a:latin typeface="Calibri"/>
                <a:cs typeface="Calibri"/>
              </a:rPr>
              <a:t>from </a:t>
            </a:r>
            <a:r>
              <a:rPr sz="2300" spc="-5" dirty="0">
                <a:latin typeface="Calibri"/>
                <a:cs typeface="Calibri"/>
              </a:rPr>
              <a:t>the </a:t>
            </a:r>
            <a:r>
              <a:rPr sz="2300" dirty="0">
                <a:latin typeface="Calibri"/>
                <a:cs typeface="Calibri"/>
              </a:rPr>
              <a:t>puparium </a:t>
            </a:r>
            <a:r>
              <a:rPr sz="2300" spc="-5" dirty="0">
                <a:latin typeface="Calibri"/>
                <a:cs typeface="Calibri"/>
              </a:rPr>
              <a:t>using</a:t>
            </a:r>
            <a:r>
              <a:rPr sz="2300" spc="125" dirty="0">
                <a:latin typeface="Calibri"/>
                <a:cs typeface="Calibri"/>
              </a:rPr>
              <a:t> </a:t>
            </a:r>
            <a:r>
              <a:rPr sz="2300" spc="-5" dirty="0">
                <a:latin typeface="Calibri"/>
                <a:cs typeface="Calibri"/>
              </a:rPr>
              <a:t>ptilinum)</a:t>
            </a:r>
            <a:endParaRPr sz="2300">
              <a:latin typeface="Calibri"/>
              <a:cs typeface="Calibri"/>
            </a:endParaRPr>
          </a:p>
          <a:p>
            <a:pPr marL="321945" indent="-309880">
              <a:lnSpc>
                <a:spcPct val="100000"/>
              </a:lnSpc>
              <a:spcBef>
                <a:spcPts val="1380"/>
              </a:spcBef>
              <a:buAutoNum type="alphaLcParenR"/>
              <a:tabLst>
                <a:tab pos="322580" algn="l"/>
              </a:tabLst>
            </a:pPr>
            <a:r>
              <a:rPr sz="2300" spc="-15" dirty="0">
                <a:latin typeface="Calibri"/>
                <a:cs typeface="Calibri"/>
              </a:rPr>
              <a:t>Eversion </a:t>
            </a:r>
            <a:r>
              <a:rPr sz="2300" spc="-5" dirty="0">
                <a:latin typeface="Calibri"/>
                <a:cs typeface="Calibri"/>
              </a:rPr>
              <a:t>of penis </a:t>
            </a:r>
            <a:r>
              <a:rPr sz="2300" dirty="0">
                <a:latin typeface="Calibri"/>
                <a:cs typeface="Calibri"/>
              </a:rPr>
              <a:t>in male</a:t>
            </a:r>
            <a:r>
              <a:rPr sz="2300" spc="-5" dirty="0">
                <a:latin typeface="Calibri"/>
                <a:cs typeface="Calibri"/>
              </a:rPr>
              <a:t> insects</a:t>
            </a:r>
            <a:endParaRPr sz="2300">
              <a:latin typeface="Calibri"/>
              <a:cs typeface="Calibri"/>
            </a:endParaRPr>
          </a:p>
          <a:p>
            <a:pPr marL="314325" indent="-302260">
              <a:lnSpc>
                <a:spcPct val="100000"/>
              </a:lnSpc>
              <a:spcBef>
                <a:spcPts val="1380"/>
              </a:spcBef>
              <a:buAutoNum type="alphaLcParenR"/>
              <a:tabLst>
                <a:tab pos="314960" algn="l"/>
              </a:tabLst>
            </a:pPr>
            <a:r>
              <a:rPr sz="2300" spc="-15" dirty="0">
                <a:latin typeface="Calibri"/>
                <a:cs typeface="Calibri"/>
              </a:rPr>
              <a:t>Eversion </a:t>
            </a:r>
            <a:r>
              <a:rPr sz="2300" dirty="0">
                <a:latin typeface="Calibri"/>
                <a:cs typeface="Calibri"/>
              </a:rPr>
              <a:t>of </a:t>
            </a:r>
            <a:r>
              <a:rPr sz="2300" spc="-5" dirty="0">
                <a:latin typeface="Calibri"/>
                <a:cs typeface="Calibri"/>
              </a:rPr>
              <a:t>osmeteria </a:t>
            </a:r>
            <a:r>
              <a:rPr sz="2300" dirty="0">
                <a:latin typeface="Calibri"/>
                <a:cs typeface="Calibri"/>
              </a:rPr>
              <a:t>in </a:t>
            </a:r>
            <a:r>
              <a:rPr sz="2300" spc="-5" dirty="0">
                <a:latin typeface="Calibri"/>
                <a:cs typeface="Calibri"/>
              </a:rPr>
              <a:t>papilionid</a:t>
            </a:r>
            <a:r>
              <a:rPr sz="2300" spc="-20" dirty="0">
                <a:latin typeface="Calibri"/>
                <a:cs typeface="Calibri"/>
              </a:rPr>
              <a:t> </a:t>
            </a:r>
            <a:r>
              <a:rPr sz="2300" spc="-5" dirty="0">
                <a:latin typeface="Calibri"/>
                <a:cs typeface="Calibri"/>
              </a:rPr>
              <a:t>larvae</a:t>
            </a:r>
            <a:endParaRPr sz="2300">
              <a:latin typeface="Calibri"/>
              <a:cs typeface="Calibri"/>
            </a:endParaRPr>
          </a:p>
          <a:p>
            <a:pPr marL="260985" indent="-248920">
              <a:lnSpc>
                <a:spcPct val="100000"/>
              </a:lnSpc>
              <a:spcBef>
                <a:spcPts val="1385"/>
              </a:spcBef>
              <a:buAutoNum type="alphaLcParenR"/>
              <a:tabLst>
                <a:tab pos="261620" algn="l"/>
              </a:tabLst>
            </a:pPr>
            <a:r>
              <a:rPr sz="2300" spc="-15" dirty="0">
                <a:latin typeface="Calibri"/>
                <a:cs typeface="Calibri"/>
              </a:rPr>
              <a:t>Eversion </a:t>
            </a:r>
            <a:r>
              <a:rPr sz="2300" spc="-5" dirty="0">
                <a:latin typeface="Calibri"/>
                <a:cs typeface="Calibri"/>
              </a:rPr>
              <a:t>of mask </a:t>
            </a:r>
            <a:r>
              <a:rPr sz="2300" dirty="0">
                <a:latin typeface="Calibri"/>
                <a:cs typeface="Calibri"/>
              </a:rPr>
              <a:t>in </a:t>
            </a:r>
            <a:r>
              <a:rPr sz="2300" spc="-5" dirty="0">
                <a:latin typeface="Calibri"/>
                <a:cs typeface="Calibri"/>
              </a:rPr>
              <a:t>naiad of</a:t>
            </a:r>
            <a:r>
              <a:rPr sz="2300" spc="5" dirty="0">
                <a:latin typeface="Calibri"/>
                <a:cs typeface="Calibri"/>
              </a:rPr>
              <a:t> </a:t>
            </a:r>
            <a:r>
              <a:rPr sz="2300" spc="-15" dirty="0">
                <a:latin typeface="Calibri"/>
                <a:cs typeface="Calibri"/>
              </a:rPr>
              <a:t>dragonfly</a:t>
            </a:r>
            <a:endParaRPr sz="2300">
              <a:latin typeface="Calibri"/>
              <a:cs typeface="Calibri"/>
            </a:endParaRPr>
          </a:p>
          <a:p>
            <a:pPr marL="306070" indent="-294005">
              <a:lnSpc>
                <a:spcPct val="100000"/>
              </a:lnSpc>
              <a:spcBef>
                <a:spcPts val="1380"/>
              </a:spcBef>
              <a:buAutoNum type="alphaLcParenR"/>
              <a:tabLst>
                <a:tab pos="306705" algn="l"/>
              </a:tabLst>
            </a:pPr>
            <a:r>
              <a:rPr sz="2300" spc="-5" dirty="0">
                <a:latin typeface="Calibri"/>
                <a:cs typeface="Calibri"/>
              </a:rPr>
              <a:t>Maintenance of body shape </a:t>
            </a:r>
            <a:r>
              <a:rPr sz="2300" dirty="0">
                <a:latin typeface="Calibri"/>
                <a:cs typeface="Calibri"/>
              </a:rPr>
              <a:t>in </a:t>
            </a:r>
            <a:r>
              <a:rPr sz="2300" spc="-5" dirty="0">
                <a:latin typeface="Calibri"/>
                <a:cs typeface="Calibri"/>
              </a:rPr>
              <a:t>soft bodied</a:t>
            </a:r>
            <a:r>
              <a:rPr sz="2300" spc="25" dirty="0">
                <a:latin typeface="Calibri"/>
                <a:cs typeface="Calibri"/>
              </a:rPr>
              <a:t> </a:t>
            </a:r>
            <a:r>
              <a:rPr sz="2300" spc="-10" dirty="0">
                <a:latin typeface="Calibri"/>
                <a:cs typeface="Calibri"/>
              </a:rPr>
              <a:t>caterpillars.</a:t>
            </a:r>
            <a:endParaRPr sz="23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8739" y="0"/>
            <a:ext cx="8836025" cy="60617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259079">
              <a:lnSpc>
                <a:spcPct val="150000"/>
              </a:lnSpc>
              <a:spcBef>
                <a:spcPts val="100"/>
              </a:spcBef>
              <a:buSzPct val="95833"/>
              <a:buAutoNum type="arabicPeriod" startAt="3"/>
              <a:tabLst>
                <a:tab pos="249554" algn="l"/>
              </a:tabLst>
            </a:pPr>
            <a:r>
              <a:rPr sz="2400" b="1" spc="-20" dirty="0">
                <a:latin typeface="Calibri"/>
                <a:cs typeface="Calibri"/>
              </a:rPr>
              <a:t>Transport </a:t>
            </a:r>
            <a:r>
              <a:rPr sz="2400" b="1" dirty="0">
                <a:latin typeface="Calibri"/>
                <a:cs typeface="Calibri"/>
              </a:rPr>
              <a:t>and </a:t>
            </a:r>
            <a:r>
              <a:rPr sz="2400" b="1" spc="-20" dirty="0">
                <a:latin typeface="Calibri"/>
                <a:cs typeface="Calibri"/>
              </a:rPr>
              <a:t>storage </a:t>
            </a:r>
            <a:r>
              <a:rPr sz="2400" dirty="0">
                <a:latin typeface="Calibri"/>
                <a:cs typeface="Calibri"/>
              </a:rPr>
              <a:t>: </a:t>
            </a:r>
            <a:r>
              <a:rPr sz="2400" spc="-15" dirty="0">
                <a:latin typeface="Calibri"/>
                <a:cs typeface="Calibri"/>
              </a:rPr>
              <a:t>Digested </a:t>
            </a:r>
            <a:r>
              <a:rPr sz="2400" spc="-5" dirty="0">
                <a:latin typeface="Calibri"/>
                <a:cs typeface="Calibri"/>
              </a:rPr>
              <a:t>nutrients, hormones </a:t>
            </a:r>
            <a:r>
              <a:rPr sz="2400" dirty="0">
                <a:latin typeface="Calibri"/>
                <a:cs typeface="Calibri"/>
              </a:rPr>
              <a:t>and </a:t>
            </a:r>
            <a:r>
              <a:rPr sz="2400" spc="-15" dirty="0">
                <a:latin typeface="Calibri"/>
                <a:cs typeface="Calibri"/>
              </a:rPr>
              <a:t>gases  </a:t>
            </a:r>
            <a:r>
              <a:rPr sz="2400" spc="-5" dirty="0">
                <a:latin typeface="Calibri"/>
                <a:cs typeface="Calibri"/>
              </a:rPr>
              <a:t>(chironomid larva) </a:t>
            </a:r>
            <a:r>
              <a:rPr sz="2400" spc="-15" dirty="0">
                <a:latin typeface="Calibri"/>
                <a:cs typeface="Calibri"/>
              </a:rPr>
              <a:t>were </a:t>
            </a:r>
            <a:r>
              <a:rPr sz="2400" spc="-10" dirty="0">
                <a:latin typeface="Calibri"/>
                <a:cs typeface="Calibri"/>
              </a:rPr>
              <a:t>transported </a:t>
            </a:r>
            <a:r>
              <a:rPr sz="2400" dirty="0">
                <a:latin typeface="Calibri"/>
                <a:cs typeface="Calibri"/>
              </a:rPr>
              <a:t>with the </a:t>
            </a:r>
            <a:r>
              <a:rPr sz="2400" spc="-5" dirty="0">
                <a:latin typeface="Calibri"/>
                <a:cs typeface="Calibri"/>
              </a:rPr>
              <a:t>help of </a:t>
            </a:r>
            <a:r>
              <a:rPr sz="2400" dirty="0">
                <a:latin typeface="Calibri"/>
                <a:cs typeface="Calibri"/>
              </a:rPr>
              <a:t>haemolymph. It  also </a:t>
            </a:r>
            <a:r>
              <a:rPr sz="2400" spc="-15" dirty="0">
                <a:latin typeface="Calibri"/>
                <a:cs typeface="Calibri"/>
              </a:rPr>
              <a:t>removes </a:t>
            </a:r>
            <a:r>
              <a:rPr sz="2400" dirty="0">
                <a:latin typeface="Calibri"/>
                <a:cs typeface="Calibri"/>
              </a:rPr>
              <a:t>the </a:t>
            </a:r>
            <a:r>
              <a:rPr sz="2400" spc="-15" dirty="0">
                <a:latin typeface="Calibri"/>
                <a:cs typeface="Calibri"/>
              </a:rPr>
              <a:t>waste </a:t>
            </a:r>
            <a:r>
              <a:rPr sz="2400" spc="-5" dirty="0">
                <a:latin typeface="Calibri"/>
                <a:cs typeface="Calibri"/>
              </a:rPr>
              <a:t>materials </a:t>
            </a:r>
            <a:r>
              <a:rPr sz="2400" spc="-15" dirty="0">
                <a:latin typeface="Calibri"/>
                <a:cs typeface="Calibri"/>
              </a:rPr>
              <a:t>to </a:t>
            </a:r>
            <a:r>
              <a:rPr sz="2400" dirty="0">
                <a:latin typeface="Calibri"/>
                <a:cs typeface="Calibri"/>
              </a:rPr>
              <a:t>the </a:t>
            </a:r>
            <a:r>
              <a:rPr sz="2400" spc="-20" dirty="0">
                <a:latin typeface="Calibri"/>
                <a:cs typeface="Calibri"/>
              </a:rPr>
              <a:t>excretory </a:t>
            </a:r>
            <a:r>
              <a:rPr sz="2400" spc="-15" dirty="0">
                <a:latin typeface="Calibri"/>
                <a:cs typeface="Calibri"/>
              </a:rPr>
              <a:t>organs. </a:t>
            </a:r>
            <a:r>
              <a:rPr sz="2400" spc="-30" dirty="0">
                <a:latin typeface="Calibri"/>
                <a:cs typeface="Calibri"/>
              </a:rPr>
              <a:t>Water </a:t>
            </a:r>
            <a:r>
              <a:rPr sz="2400" dirty="0">
                <a:latin typeface="Calibri"/>
                <a:cs typeface="Calibri"/>
              </a:rPr>
              <a:t>and  </a:t>
            </a:r>
            <a:r>
              <a:rPr sz="2400" spc="-20" dirty="0">
                <a:latin typeface="Calibri"/>
                <a:cs typeface="Calibri"/>
              </a:rPr>
              <a:t>raw </a:t>
            </a:r>
            <a:r>
              <a:rPr sz="2400" spc="-5" dirty="0">
                <a:latin typeface="Calibri"/>
                <a:cs typeface="Calibri"/>
              </a:rPr>
              <a:t>materials </a:t>
            </a:r>
            <a:r>
              <a:rPr sz="2400" spc="-10" dirty="0">
                <a:latin typeface="Calibri"/>
                <a:cs typeface="Calibri"/>
              </a:rPr>
              <a:t>required </a:t>
            </a:r>
            <a:r>
              <a:rPr sz="2400" spc="-20" dirty="0">
                <a:latin typeface="Calibri"/>
                <a:cs typeface="Calibri"/>
              </a:rPr>
              <a:t>for </a:t>
            </a:r>
            <a:r>
              <a:rPr sz="2400" spc="-10" dirty="0">
                <a:latin typeface="Calibri"/>
                <a:cs typeface="Calibri"/>
              </a:rPr>
              <a:t>histogenesis </a:t>
            </a:r>
            <a:r>
              <a:rPr sz="2400" dirty="0">
                <a:latin typeface="Calibri"/>
                <a:cs typeface="Calibri"/>
              </a:rPr>
              <a:t>is </a:t>
            </a:r>
            <a:r>
              <a:rPr sz="2400" spc="-20" dirty="0">
                <a:latin typeface="Calibri"/>
                <a:cs typeface="Calibri"/>
              </a:rPr>
              <a:t>stored </a:t>
            </a:r>
            <a:r>
              <a:rPr sz="2400" dirty="0">
                <a:latin typeface="Calibri"/>
                <a:cs typeface="Calibri"/>
              </a:rPr>
              <a:t>in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haemolymph.</a:t>
            </a:r>
            <a:endParaRPr sz="2400">
              <a:latin typeface="Calibri"/>
              <a:cs typeface="Calibri"/>
            </a:endParaRPr>
          </a:p>
          <a:p>
            <a:pPr>
              <a:lnSpc>
                <a:spcPct val="100000"/>
              </a:lnSpc>
              <a:buFont typeface="Calibri"/>
              <a:buAutoNum type="arabicPeriod" startAt="3"/>
            </a:pPr>
            <a:endParaRPr sz="2400">
              <a:latin typeface="Times New Roman"/>
              <a:cs typeface="Times New Roman"/>
            </a:endParaRPr>
          </a:p>
          <a:p>
            <a:pPr marL="12700" marR="5080">
              <a:lnSpc>
                <a:spcPct val="150000"/>
              </a:lnSpc>
              <a:spcBef>
                <a:spcPts val="1560"/>
              </a:spcBef>
              <a:buSzPct val="95833"/>
              <a:buAutoNum type="arabicPeriod" startAt="3"/>
              <a:tabLst>
                <a:tab pos="249554" algn="l"/>
              </a:tabLst>
            </a:pPr>
            <a:r>
              <a:rPr sz="2400" b="1" spc="-10" dirty="0">
                <a:latin typeface="Calibri"/>
                <a:cs typeface="Calibri"/>
              </a:rPr>
              <a:t>Protection: </a:t>
            </a:r>
            <a:r>
              <a:rPr sz="2400" dirty="0">
                <a:latin typeface="Calibri"/>
                <a:cs typeface="Calibri"/>
              </a:rPr>
              <a:t>It </a:t>
            </a:r>
            <a:r>
              <a:rPr sz="2400" spc="-5" dirty="0">
                <a:latin typeface="Calibri"/>
                <a:cs typeface="Calibri"/>
              </a:rPr>
              <a:t>helps </a:t>
            </a:r>
            <a:r>
              <a:rPr sz="2400" dirty="0">
                <a:latin typeface="Calibri"/>
                <a:cs typeface="Calibri"/>
              </a:rPr>
              <a:t>in </a:t>
            </a:r>
            <a:r>
              <a:rPr sz="2400" spc="-5" dirty="0">
                <a:latin typeface="Calibri"/>
                <a:cs typeface="Calibri"/>
              </a:rPr>
              <a:t>phagocytocis, encapsulation, </a:t>
            </a:r>
            <a:r>
              <a:rPr sz="2400" spc="-15" dirty="0">
                <a:latin typeface="Calibri"/>
                <a:cs typeface="Calibri"/>
              </a:rPr>
              <a:t>detoxification,  </a:t>
            </a:r>
            <a:r>
              <a:rPr sz="2400" spc="-10" dirty="0">
                <a:latin typeface="Calibri"/>
                <a:cs typeface="Calibri"/>
              </a:rPr>
              <a:t>coagulation, </a:t>
            </a:r>
            <a:r>
              <a:rPr sz="2400" dirty="0">
                <a:latin typeface="Calibri"/>
                <a:cs typeface="Calibri"/>
              </a:rPr>
              <a:t>and </a:t>
            </a:r>
            <a:r>
              <a:rPr sz="2400" spc="-10" dirty="0">
                <a:latin typeface="Calibri"/>
                <a:cs typeface="Calibri"/>
              </a:rPr>
              <a:t>wound </a:t>
            </a:r>
            <a:r>
              <a:rPr sz="2400" dirty="0">
                <a:latin typeface="Calibri"/>
                <a:cs typeface="Calibri"/>
              </a:rPr>
              <a:t>healing. </a:t>
            </a:r>
            <a:r>
              <a:rPr sz="2400" spc="-5" dirty="0">
                <a:latin typeface="Calibri"/>
                <a:cs typeface="Calibri"/>
              </a:rPr>
              <a:t>Non </a:t>
            </a:r>
            <a:r>
              <a:rPr sz="2400" dirty="0">
                <a:latin typeface="Calibri"/>
                <a:cs typeface="Calibri"/>
              </a:rPr>
              <a:t>celluar </a:t>
            </a:r>
            <a:r>
              <a:rPr sz="2400" spc="-10" dirty="0">
                <a:latin typeface="Calibri"/>
                <a:cs typeface="Calibri"/>
              </a:rPr>
              <a:t>component </a:t>
            </a:r>
            <a:r>
              <a:rPr sz="2400" spc="-20" dirty="0">
                <a:latin typeface="Calibri"/>
                <a:cs typeface="Calibri"/>
              </a:rPr>
              <a:t>like </a:t>
            </a:r>
            <a:r>
              <a:rPr sz="2400" spc="-10" dirty="0">
                <a:latin typeface="Calibri"/>
                <a:cs typeface="Calibri"/>
              </a:rPr>
              <a:t>lysozymes  </a:t>
            </a:r>
            <a:r>
              <a:rPr sz="2400" dirty="0">
                <a:latin typeface="Calibri"/>
                <a:cs typeface="Calibri"/>
              </a:rPr>
              <a:t>also kill the </a:t>
            </a:r>
            <a:r>
              <a:rPr sz="2400" spc="-10" dirty="0">
                <a:latin typeface="Calibri"/>
                <a:cs typeface="Calibri"/>
              </a:rPr>
              <a:t>invading</a:t>
            </a:r>
            <a:r>
              <a:rPr sz="2400" spc="-6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bacteria.</a:t>
            </a:r>
            <a:endParaRPr sz="2400">
              <a:latin typeface="Calibri"/>
              <a:cs typeface="Calibri"/>
            </a:endParaRPr>
          </a:p>
          <a:p>
            <a:pPr>
              <a:lnSpc>
                <a:spcPct val="100000"/>
              </a:lnSpc>
              <a:buFont typeface="Calibri"/>
              <a:buAutoNum type="arabicPeriod" startAt="3"/>
            </a:pPr>
            <a:endParaRPr sz="2400">
              <a:latin typeface="Times New Roman"/>
              <a:cs typeface="Times New Roman"/>
            </a:endParaRPr>
          </a:p>
          <a:p>
            <a:pPr marL="12700" marR="48260">
              <a:lnSpc>
                <a:spcPct val="150000"/>
              </a:lnSpc>
              <a:spcBef>
                <a:spcPts val="1565"/>
              </a:spcBef>
              <a:buSzPct val="95833"/>
              <a:buAutoNum type="arabicPeriod" startAt="3"/>
              <a:tabLst>
                <a:tab pos="316865" algn="l"/>
              </a:tabLst>
            </a:pPr>
            <a:r>
              <a:rPr sz="2400" b="1" spc="-10" dirty="0">
                <a:latin typeface="Calibri"/>
                <a:cs typeface="Calibri"/>
              </a:rPr>
              <a:t>Heat </a:t>
            </a:r>
            <a:r>
              <a:rPr sz="2400" b="1" spc="-15" dirty="0">
                <a:latin typeface="Calibri"/>
                <a:cs typeface="Calibri"/>
              </a:rPr>
              <a:t>transfer</a:t>
            </a:r>
            <a:r>
              <a:rPr sz="2400" spc="-15" dirty="0">
                <a:latin typeface="Calibri"/>
                <a:cs typeface="Calibri"/>
              </a:rPr>
              <a:t>: </a:t>
            </a:r>
            <a:r>
              <a:rPr sz="2400" spc="-5" dirty="0">
                <a:latin typeface="Calibri"/>
                <a:cs typeface="Calibri"/>
              </a:rPr>
              <a:t>Haemolymph </a:t>
            </a:r>
            <a:r>
              <a:rPr sz="2400" spc="-10" dirty="0">
                <a:latin typeface="Calibri"/>
                <a:cs typeface="Calibri"/>
              </a:rPr>
              <a:t>through </a:t>
            </a:r>
            <a:r>
              <a:rPr sz="2400" dirty="0">
                <a:latin typeface="Calibri"/>
                <a:cs typeface="Calibri"/>
              </a:rPr>
              <a:t>its </a:t>
            </a:r>
            <a:r>
              <a:rPr sz="2400" spc="-10" dirty="0">
                <a:latin typeface="Calibri"/>
                <a:cs typeface="Calibri"/>
              </a:rPr>
              <a:t>movement </a:t>
            </a:r>
            <a:r>
              <a:rPr sz="2400" dirty="0">
                <a:latin typeface="Calibri"/>
                <a:cs typeface="Calibri"/>
              </a:rPr>
              <a:t>in the </a:t>
            </a:r>
            <a:r>
              <a:rPr sz="2400" spc="-10" dirty="0">
                <a:latin typeface="Calibri"/>
                <a:cs typeface="Calibri"/>
              </a:rPr>
              <a:t>circulatory  </a:t>
            </a:r>
            <a:r>
              <a:rPr sz="2400" spc="-25" dirty="0">
                <a:latin typeface="Calibri"/>
                <a:cs typeface="Calibri"/>
              </a:rPr>
              <a:t>system </a:t>
            </a:r>
            <a:r>
              <a:rPr sz="2400" spc="-10" dirty="0">
                <a:latin typeface="Calibri"/>
                <a:cs typeface="Calibri"/>
              </a:rPr>
              <a:t>regulate </a:t>
            </a:r>
            <a:r>
              <a:rPr sz="2400" dirty="0">
                <a:latin typeface="Calibri"/>
                <a:cs typeface="Calibri"/>
              </a:rPr>
              <a:t>the </a:t>
            </a:r>
            <a:r>
              <a:rPr sz="2400" spc="-5" dirty="0">
                <a:latin typeface="Calibri"/>
                <a:cs typeface="Calibri"/>
              </a:rPr>
              <a:t>body </a:t>
            </a:r>
            <a:r>
              <a:rPr sz="2400" spc="-10" dirty="0">
                <a:latin typeface="Calibri"/>
                <a:cs typeface="Calibri"/>
              </a:rPr>
              <a:t>heat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(Thermoregulation).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8739" y="0"/>
            <a:ext cx="8891270" cy="496506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50000"/>
              </a:lnSpc>
              <a:spcBef>
                <a:spcPts val="105"/>
              </a:spcBef>
              <a:buAutoNum type="arabicPeriod" startAt="6"/>
              <a:tabLst>
                <a:tab pos="316865" algn="l"/>
              </a:tabLst>
            </a:pPr>
            <a:r>
              <a:rPr sz="2400" b="1" spc="-10" dirty="0">
                <a:latin typeface="Calibri"/>
                <a:cs typeface="Calibri"/>
              </a:rPr>
              <a:t>Maintenance </a:t>
            </a:r>
            <a:r>
              <a:rPr sz="2400" b="1" dirty="0">
                <a:latin typeface="Calibri"/>
                <a:cs typeface="Calibri"/>
              </a:rPr>
              <a:t>of osmotic </a:t>
            </a:r>
            <a:r>
              <a:rPr sz="2400" b="1" spc="-10" dirty="0">
                <a:latin typeface="Calibri"/>
                <a:cs typeface="Calibri"/>
              </a:rPr>
              <a:t>pressure</a:t>
            </a:r>
            <a:r>
              <a:rPr sz="2400" spc="-10" dirty="0">
                <a:latin typeface="Calibri"/>
                <a:cs typeface="Calibri"/>
              </a:rPr>
              <a:t>: </a:t>
            </a:r>
            <a:r>
              <a:rPr sz="2400" spc="-5" dirty="0">
                <a:latin typeface="Calibri"/>
                <a:cs typeface="Calibri"/>
              </a:rPr>
              <a:t>Ions, </a:t>
            </a:r>
            <a:r>
              <a:rPr sz="2400" dirty="0">
                <a:latin typeface="Calibri"/>
                <a:cs typeface="Calibri"/>
              </a:rPr>
              <a:t>amino acids and </a:t>
            </a:r>
            <a:r>
              <a:rPr sz="2400" spc="-15" dirty="0">
                <a:latin typeface="Calibri"/>
                <a:cs typeface="Calibri"/>
              </a:rPr>
              <a:t>organic  </a:t>
            </a:r>
            <a:r>
              <a:rPr sz="2400" spc="-5" dirty="0">
                <a:latin typeface="Calibri"/>
                <a:cs typeface="Calibri"/>
              </a:rPr>
              <a:t>acids </a:t>
            </a:r>
            <a:r>
              <a:rPr sz="2400" spc="-10" dirty="0">
                <a:latin typeface="Calibri"/>
                <a:cs typeface="Calibri"/>
              </a:rPr>
              <a:t>present </a:t>
            </a:r>
            <a:r>
              <a:rPr sz="2400" dirty="0">
                <a:latin typeface="Calibri"/>
                <a:cs typeface="Calibri"/>
              </a:rPr>
              <a:t>in the </a:t>
            </a:r>
            <a:r>
              <a:rPr sz="2400" spc="-5" dirty="0">
                <a:latin typeface="Calibri"/>
                <a:cs typeface="Calibri"/>
              </a:rPr>
              <a:t>haemolymph helps </a:t>
            </a:r>
            <a:r>
              <a:rPr sz="2400" dirty="0">
                <a:latin typeface="Calibri"/>
                <a:cs typeface="Calibri"/>
              </a:rPr>
              <a:t>in </a:t>
            </a:r>
            <a:r>
              <a:rPr sz="2400" spc="-5" dirty="0">
                <a:latin typeface="Calibri"/>
                <a:cs typeface="Calibri"/>
              </a:rPr>
              <a:t>maintaining osmotic </a:t>
            </a:r>
            <a:r>
              <a:rPr sz="2400" spc="-10" dirty="0">
                <a:latin typeface="Calibri"/>
                <a:cs typeface="Calibri"/>
              </a:rPr>
              <a:t>pressure  required </a:t>
            </a:r>
            <a:r>
              <a:rPr sz="2400" spc="-20" dirty="0">
                <a:latin typeface="Calibri"/>
                <a:cs typeface="Calibri"/>
              </a:rPr>
              <a:t>for </a:t>
            </a:r>
            <a:r>
              <a:rPr sz="2400" spc="-5" dirty="0">
                <a:latin typeface="Calibri"/>
                <a:cs typeface="Calibri"/>
              </a:rPr>
              <a:t>normal </a:t>
            </a:r>
            <a:r>
              <a:rPr sz="2400" spc="-10" dirty="0">
                <a:latin typeface="Calibri"/>
                <a:cs typeface="Calibri"/>
              </a:rPr>
              <a:t>physiological</a:t>
            </a:r>
            <a:r>
              <a:rPr sz="2400" spc="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functions.</a:t>
            </a:r>
            <a:endParaRPr sz="2400">
              <a:latin typeface="Calibri"/>
              <a:cs typeface="Calibri"/>
            </a:endParaRPr>
          </a:p>
          <a:p>
            <a:pPr>
              <a:lnSpc>
                <a:spcPct val="100000"/>
              </a:lnSpc>
              <a:buFont typeface="Calibri"/>
              <a:buAutoNum type="arabicPeriod" startAt="6"/>
            </a:pPr>
            <a:endParaRPr sz="2400">
              <a:latin typeface="Times New Roman"/>
              <a:cs typeface="Times New Roman"/>
            </a:endParaRPr>
          </a:p>
          <a:p>
            <a:pPr marL="12700" marR="492759">
              <a:lnSpc>
                <a:spcPct val="150000"/>
              </a:lnSpc>
              <a:spcBef>
                <a:spcPts val="1560"/>
              </a:spcBef>
              <a:buAutoNum type="arabicPeriod" startAt="6"/>
              <a:tabLst>
                <a:tab pos="316865" algn="l"/>
              </a:tabLst>
            </a:pPr>
            <a:r>
              <a:rPr sz="2400" b="1" spc="-20" dirty="0">
                <a:latin typeface="Calibri"/>
                <a:cs typeface="Calibri"/>
              </a:rPr>
              <a:t>Reflex </a:t>
            </a:r>
            <a:r>
              <a:rPr sz="2400" b="1" spc="-5" dirty="0">
                <a:latin typeface="Calibri"/>
                <a:cs typeface="Calibri"/>
              </a:rPr>
              <a:t>bleeding</a:t>
            </a:r>
            <a:r>
              <a:rPr sz="2400" spc="-5" dirty="0">
                <a:latin typeface="Calibri"/>
                <a:cs typeface="Calibri"/>
              </a:rPr>
              <a:t>: </a:t>
            </a:r>
            <a:r>
              <a:rPr sz="2400" spc="-10" dirty="0">
                <a:latin typeface="Calibri"/>
                <a:cs typeface="Calibri"/>
              </a:rPr>
              <a:t>Exudation </a:t>
            </a:r>
            <a:r>
              <a:rPr sz="2400" spc="-5" dirty="0">
                <a:latin typeface="Calibri"/>
                <a:cs typeface="Calibri"/>
              </a:rPr>
              <a:t>of heamolymph </a:t>
            </a:r>
            <a:r>
              <a:rPr sz="2400" spc="-10" dirty="0">
                <a:latin typeface="Calibri"/>
                <a:cs typeface="Calibri"/>
              </a:rPr>
              <a:t>through </a:t>
            </a:r>
            <a:r>
              <a:rPr sz="2400" spc="-5" dirty="0">
                <a:latin typeface="Calibri"/>
                <a:cs typeface="Calibri"/>
              </a:rPr>
              <a:t>slit, </a:t>
            </a:r>
            <a:r>
              <a:rPr sz="2400" spc="-15" dirty="0">
                <a:latin typeface="Calibri"/>
                <a:cs typeface="Calibri"/>
              </a:rPr>
              <a:t>pore </a:t>
            </a:r>
            <a:r>
              <a:rPr sz="2400" spc="-10" dirty="0">
                <a:latin typeface="Calibri"/>
                <a:cs typeface="Calibri"/>
              </a:rPr>
              <a:t>etc.  </a:t>
            </a:r>
            <a:r>
              <a:rPr sz="2400" spc="-5" dirty="0">
                <a:latin typeface="Calibri"/>
                <a:cs typeface="Calibri"/>
              </a:rPr>
              <a:t>repels </a:t>
            </a:r>
            <a:r>
              <a:rPr sz="2400" spc="-15" dirty="0">
                <a:latin typeface="Calibri"/>
                <a:cs typeface="Calibri"/>
              </a:rPr>
              <a:t>natural </a:t>
            </a:r>
            <a:r>
              <a:rPr sz="2400" dirty="0">
                <a:latin typeface="Calibri"/>
                <a:cs typeface="Calibri"/>
              </a:rPr>
              <a:t>enemies. </a:t>
            </a:r>
            <a:r>
              <a:rPr sz="2400" spc="5" dirty="0">
                <a:latin typeface="Calibri"/>
                <a:cs typeface="Calibri"/>
              </a:rPr>
              <a:t>e.g.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Aphids.</a:t>
            </a:r>
            <a:endParaRPr sz="2400">
              <a:latin typeface="Calibri"/>
              <a:cs typeface="Calibri"/>
            </a:endParaRPr>
          </a:p>
          <a:p>
            <a:pPr>
              <a:lnSpc>
                <a:spcPct val="100000"/>
              </a:lnSpc>
              <a:buFont typeface="Calibri"/>
              <a:buAutoNum type="arabicPeriod" startAt="6"/>
            </a:pPr>
            <a:endParaRPr sz="2400">
              <a:latin typeface="Times New Roman"/>
              <a:cs typeface="Times New Roman"/>
            </a:endParaRPr>
          </a:p>
          <a:p>
            <a:pPr marL="12700" marR="302895">
              <a:lnSpc>
                <a:spcPct val="150000"/>
              </a:lnSpc>
              <a:spcBef>
                <a:spcPts val="1565"/>
              </a:spcBef>
              <a:buAutoNum type="arabicPeriod" startAt="6"/>
              <a:tabLst>
                <a:tab pos="316865" algn="l"/>
              </a:tabLst>
            </a:pPr>
            <a:r>
              <a:rPr sz="2400" b="1" spc="-5" dirty="0">
                <a:latin typeface="Calibri"/>
                <a:cs typeface="Calibri"/>
              </a:rPr>
              <a:t>Metabolic medium</a:t>
            </a:r>
            <a:r>
              <a:rPr sz="2400" spc="-5" dirty="0">
                <a:latin typeface="Calibri"/>
                <a:cs typeface="Calibri"/>
              </a:rPr>
              <a:t>: Haemolymph serves </a:t>
            </a:r>
            <a:r>
              <a:rPr sz="2400" dirty="0">
                <a:latin typeface="Calibri"/>
                <a:cs typeface="Calibri"/>
              </a:rPr>
              <a:t>as a medium </a:t>
            </a:r>
            <a:r>
              <a:rPr sz="2400" spc="-20" dirty="0">
                <a:latin typeface="Calibri"/>
                <a:cs typeface="Calibri"/>
              </a:rPr>
              <a:t>for </a:t>
            </a:r>
            <a:r>
              <a:rPr sz="2400" spc="-10" dirty="0">
                <a:latin typeface="Calibri"/>
                <a:cs typeface="Calibri"/>
              </a:rPr>
              <a:t>on going  </a:t>
            </a:r>
            <a:r>
              <a:rPr sz="2400" spc="-5" dirty="0">
                <a:latin typeface="Calibri"/>
                <a:cs typeface="Calibri"/>
              </a:rPr>
              <a:t>metabolic reactions (trahalose </a:t>
            </a:r>
            <a:r>
              <a:rPr sz="2400" dirty="0">
                <a:latin typeface="Calibri"/>
                <a:cs typeface="Calibri"/>
              </a:rPr>
              <a:t>is </a:t>
            </a:r>
            <a:r>
              <a:rPr sz="2400" spc="-15" dirty="0">
                <a:latin typeface="Calibri"/>
                <a:cs typeface="Calibri"/>
              </a:rPr>
              <a:t>converted into</a:t>
            </a:r>
            <a:r>
              <a:rPr sz="2400" spc="-6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glucose).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1140" y="844042"/>
            <a:ext cx="273685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5" dirty="0"/>
              <a:t>Circulatory </a:t>
            </a:r>
            <a:r>
              <a:rPr spc="-30" dirty="0"/>
              <a:t>system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31140" y="1290452"/>
            <a:ext cx="8722360" cy="3043555"/>
          </a:xfrm>
          <a:prstGeom prst="rect">
            <a:avLst/>
          </a:prstGeom>
        </p:spPr>
        <p:txBody>
          <a:bodyPr vert="horz" wrap="square" lIns="0" tIns="179705" rIns="0" bIns="0" rtlCol="0">
            <a:spAutoFit/>
          </a:bodyPr>
          <a:lstStyle/>
          <a:p>
            <a:pPr marL="232410" indent="-220345">
              <a:lnSpc>
                <a:spcPct val="100000"/>
              </a:lnSpc>
              <a:spcBef>
                <a:spcPts val="1415"/>
              </a:spcBef>
              <a:buSzPct val="95454"/>
              <a:buFont typeface="Wingdings"/>
              <a:buChar char=""/>
              <a:tabLst>
                <a:tab pos="233045" algn="l"/>
              </a:tabLst>
            </a:pPr>
            <a:r>
              <a:rPr sz="2200" spc="-15" dirty="0">
                <a:latin typeface="Calibri"/>
                <a:cs typeface="Calibri"/>
              </a:rPr>
              <a:t>There </a:t>
            </a:r>
            <a:r>
              <a:rPr sz="2200" spc="-10" dirty="0">
                <a:latin typeface="Calibri"/>
                <a:cs typeface="Calibri"/>
              </a:rPr>
              <a:t>are </a:t>
            </a:r>
            <a:r>
              <a:rPr sz="2200" spc="-15" dirty="0">
                <a:latin typeface="Calibri"/>
                <a:cs typeface="Calibri"/>
              </a:rPr>
              <a:t>two </a:t>
            </a:r>
            <a:r>
              <a:rPr sz="2200" spc="-5" dirty="0">
                <a:latin typeface="Calibri"/>
                <a:cs typeface="Calibri"/>
              </a:rPr>
              <a:t>types of </a:t>
            </a:r>
            <a:r>
              <a:rPr sz="2200" spc="-10" dirty="0">
                <a:latin typeface="Calibri"/>
                <a:cs typeface="Calibri"/>
              </a:rPr>
              <a:t>circulatory </a:t>
            </a:r>
            <a:r>
              <a:rPr sz="2200" spc="-20" dirty="0">
                <a:latin typeface="Calibri"/>
                <a:cs typeface="Calibri"/>
              </a:rPr>
              <a:t>systems </a:t>
            </a:r>
            <a:r>
              <a:rPr sz="2200" spc="-5" dirty="0">
                <a:latin typeface="Calibri"/>
                <a:cs typeface="Calibri"/>
              </a:rPr>
              <a:t>in </a:t>
            </a:r>
            <a:r>
              <a:rPr sz="2200" spc="-10" dirty="0">
                <a:latin typeface="Calibri"/>
                <a:cs typeface="Calibri"/>
              </a:rPr>
              <a:t>the </a:t>
            </a:r>
            <a:r>
              <a:rPr sz="2200" spc="-5" dirty="0">
                <a:latin typeface="Calibri"/>
                <a:cs typeface="Calibri"/>
              </a:rPr>
              <a:t>animal</a:t>
            </a:r>
            <a:r>
              <a:rPr sz="2200" spc="15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kingdom.</a:t>
            </a:r>
            <a:endParaRPr sz="2200">
              <a:latin typeface="Calibri"/>
              <a:cs typeface="Calibri"/>
            </a:endParaRPr>
          </a:p>
          <a:p>
            <a:pPr marL="295910" indent="-283845">
              <a:lnSpc>
                <a:spcPct val="100000"/>
              </a:lnSpc>
              <a:spcBef>
                <a:spcPts val="1320"/>
              </a:spcBef>
              <a:buSzPct val="95454"/>
              <a:buFont typeface="Wingdings"/>
              <a:buChar char=""/>
              <a:tabLst>
                <a:tab pos="296545" algn="l"/>
              </a:tabLst>
            </a:pPr>
            <a:r>
              <a:rPr sz="2200" spc="-5" dirty="0">
                <a:latin typeface="Calibri"/>
                <a:cs typeface="Calibri"/>
              </a:rPr>
              <a:t>In </a:t>
            </a:r>
            <a:r>
              <a:rPr sz="2200" spc="-15" dirty="0">
                <a:latin typeface="Calibri"/>
                <a:cs typeface="Calibri"/>
              </a:rPr>
              <a:t>many </a:t>
            </a:r>
            <a:r>
              <a:rPr sz="2200" spc="-5" dirty="0">
                <a:latin typeface="Calibri"/>
                <a:cs typeface="Calibri"/>
              </a:rPr>
              <a:t>animals , the blood </a:t>
            </a:r>
            <a:r>
              <a:rPr sz="2200" spc="-20" dirty="0">
                <a:latin typeface="Calibri"/>
                <a:cs typeface="Calibri"/>
              </a:rPr>
              <a:t>travels </a:t>
            </a:r>
            <a:r>
              <a:rPr sz="2200" spc="-15" dirty="0">
                <a:latin typeface="Calibri"/>
                <a:cs typeface="Calibri"/>
              </a:rPr>
              <a:t>through </a:t>
            </a:r>
            <a:r>
              <a:rPr sz="2200" spc="-5" dirty="0">
                <a:latin typeface="Calibri"/>
                <a:cs typeface="Calibri"/>
              </a:rPr>
              <a:t>vessels </a:t>
            </a:r>
            <a:r>
              <a:rPr sz="2200" spc="-25" dirty="0">
                <a:latin typeface="Calibri"/>
                <a:cs typeface="Calibri"/>
              </a:rPr>
              <a:t>like </a:t>
            </a:r>
            <a:r>
              <a:rPr sz="2200" spc="-5" dirty="0">
                <a:latin typeface="Calibri"/>
                <a:cs typeface="Calibri"/>
              </a:rPr>
              <a:t>arteries,</a:t>
            </a:r>
            <a:r>
              <a:rPr sz="2200" spc="14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capillaries</a:t>
            </a:r>
            <a:endParaRPr sz="22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325"/>
              </a:spcBef>
            </a:pPr>
            <a:r>
              <a:rPr sz="2200" spc="-5" dirty="0">
                <a:latin typeface="Calibri"/>
                <a:cs typeface="Calibri"/>
              </a:rPr>
              <a:t>and </a:t>
            </a:r>
            <a:r>
              <a:rPr sz="2200" spc="-10" dirty="0">
                <a:latin typeface="Calibri"/>
                <a:cs typeface="Calibri"/>
              </a:rPr>
              <a:t>veins. This </a:t>
            </a:r>
            <a:r>
              <a:rPr sz="2200" spc="-5" dirty="0">
                <a:latin typeface="Calibri"/>
                <a:cs typeface="Calibri"/>
              </a:rPr>
              <a:t>is known as </a:t>
            </a:r>
            <a:r>
              <a:rPr sz="2200" b="1" spc="-10" dirty="0">
                <a:latin typeface="Calibri"/>
                <a:cs typeface="Calibri"/>
              </a:rPr>
              <a:t>closed </a:t>
            </a:r>
            <a:r>
              <a:rPr sz="2200" b="1" spc="-5" dirty="0">
                <a:latin typeface="Calibri"/>
                <a:cs typeface="Calibri"/>
              </a:rPr>
              <a:t>type of </a:t>
            </a:r>
            <a:r>
              <a:rPr sz="2200" b="1" spc="-15" dirty="0">
                <a:latin typeface="Calibri"/>
                <a:cs typeface="Calibri"/>
              </a:rPr>
              <a:t>circulatory</a:t>
            </a:r>
            <a:r>
              <a:rPr sz="2200" b="1" spc="120" dirty="0">
                <a:latin typeface="Calibri"/>
                <a:cs typeface="Calibri"/>
              </a:rPr>
              <a:t> </a:t>
            </a:r>
            <a:r>
              <a:rPr sz="2200" b="1" spc="-15" dirty="0">
                <a:latin typeface="Calibri"/>
                <a:cs typeface="Calibri"/>
              </a:rPr>
              <a:t>system</a:t>
            </a:r>
            <a:r>
              <a:rPr sz="2200" spc="-15" dirty="0">
                <a:latin typeface="Calibri"/>
                <a:cs typeface="Calibri"/>
              </a:rPr>
              <a:t>.</a:t>
            </a:r>
            <a:endParaRPr sz="2200">
              <a:latin typeface="Calibri"/>
              <a:cs typeface="Calibri"/>
            </a:endParaRPr>
          </a:p>
          <a:p>
            <a:pPr marL="12700" marR="165735">
              <a:lnSpc>
                <a:spcPct val="150000"/>
              </a:lnSpc>
              <a:buSzPct val="95454"/>
              <a:buFont typeface="Wingdings"/>
              <a:buChar char=""/>
              <a:tabLst>
                <a:tab pos="233045" algn="l"/>
              </a:tabLst>
            </a:pPr>
            <a:r>
              <a:rPr sz="2200" spc="-5" dirty="0">
                <a:latin typeface="Calibri"/>
                <a:cs typeface="Calibri"/>
              </a:rPr>
              <a:t>In </a:t>
            </a:r>
            <a:r>
              <a:rPr sz="2200" spc="-10" dirty="0">
                <a:latin typeface="Calibri"/>
                <a:cs typeface="Calibri"/>
              </a:rPr>
              <a:t>insects </a:t>
            </a:r>
            <a:r>
              <a:rPr sz="2200" spc="-5" dirty="0">
                <a:latin typeface="Calibri"/>
                <a:cs typeface="Calibri"/>
              </a:rPr>
              <a:t>the blood </a:t>
            </a:r>
            <a:r>
              <a:rPr sz="2200" spc="-15" dirty="0">
                <a:latin typeface="Calibri"/>
                <a:cs typeface="Calibri"/>
              </a:rPr>
              <a:t>flows </a:t>
            </a:r>
            <a:r>
              <a:rPr sz="2200" spc="-10" dirty="0">
                <a:latin typeface="Calibri"/>
                <a:cs typeface="Calibri"/>
              </a:rPr>
              <a:t>through </a:t>
            </a:r>
            <a:r>
              <a:rPr sz="2200" spc="-5" dirty="0">
                <a:latin typeface="Calibri"/>
                <a:cs typeface="Calibri"/>
              </a:rPr>
              <a:t>the body </a:t>
            </a:r>
            <a:r>
              <a:rPr sz="2200" spc="-15" dirty="0">
                <a:latin typeface="Calibri"/>
                <a:cs typeface="Calibri"/>
              </a:rPr>
              <a:t>cavity </a:t>
            </a:r>
            <a:r>
              <a:rPr sz="2200" spc="-5" dirty="0">
                <a:latin typeface="Calibri"/>
                <a:cs typeface="Calibri"/>
              </a:rPr>
              <a:t>(i.e., </a:t>
            </a:r>
            <a:r>
              <a:rPr sz="2200" spc="-10" dirty="0">
                <a:latin typeface="Calibri"/>
                <a:cs typeface="Calibri"/>
              </a:rPr>
              <a:t>heamocoel)  irrigating various </a:t>
            </a:r>
            <a:r>
              <a:rPr sz="2200" spc="-5" dirty="0">
                <a:latin typeface="Calibri"/>
                <a:cs typeface="Calibri"/>
              </a:rPr>
              <a:t>tissues and </a:t>
            </a:r>
            <a:r>
              <a:rPr sz="2200" spc="-15" dirty="0">
                <a:latin typeface="Calibri"/>
                <a:cs typeface="Calibri"/>
              </a:rPr>
              <a:t>organs. </a:t>
            </a:r>
            <a:r>
              <a:rPr sz="2200" spc="-5" dirty="0">
                <a:latin typeface="Calibri"/>
                <a:cs typeface="Calibri"/>
              </a:rPr>
              <a:t>It is known </a:t>
            </a:r>
            <a:r>
              <a:rPr sz="2200" dirty="0">
                <a:latin typeface="Calibri"/>
                <a:cs typeface="Calibri"/>
              </a:rPr>
              <a:t>as </a:t>
            </a:r>
            <a:r>
              <a:rPr sz="2200" b="1" spc="-5" dirty="0">
                <a:latin typeface="Calibri"/>
                <a:cs typeface="Calibri"/>
              </a:rPr>
              <a:t>open type of </a:t>
            </a:r>
            <a:r>
              <a:rPr sz="2200" b="1" spc="-15" dirty="0">
                <a:latin typeface="Calibri"/>
                <a:cs typeface="Calibri"/>
              </a:rPr>
              <a:t>circulatory  </a:t>
            </a:r>
            <a:r>
              <a:rPr sz="2200" b="1" spc="-20" dirty="0">
                <a:latin typeface="Calibri"/>
                <a:cs typeface="Calibri"/>
              </a:rPr>
              <a:t>system</a:t>
            </a:r>
            <a:r>
              <a:rPr sz="2200" spc="-20" dirty="0">
                <a:latin typeface="Calibri"/>
                <a:cs typeface="Calibri"/>
              </a:rPr>
              <a:t>.</a:t>
            </a:r>
            <a:endParaRPr sz="2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8739" y="148209"/>
            <a:ext cx="8949690" cy="49644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22860">
              <a:lnSpc>
                <a:spcPct val="150000"/>
              </a:lnSpc>
              <a:spcBef>
                <a:spcPts val="100"/>
              </a:spcBef>
              <a:buSzPct val="95833"/>
              <a:buFont typeface="Wingdings"/>
              <a:buChar char=""/>
              <a:tabLst>
                <a:tab pos="253365" algn="l"/>
              </a:tabLst>
            </a:pPr>
            <a:r>
              <a:rPr sz="2400" b="1" dirty="0">
                <a:latin typeface="Calibri"/>
                <a:cs typeface="Calibri"/>
              </a:rPr>
              <a:t>Haemocoel </a:t>
            </a:r>
            <a:r>
              <a:rPr sz="2400" spc="-5" dirty="0">
                <a:latin typeface="Calibri"/>
                <a:cs typeface="Calibri"/>
              </a:rPr>
              <a:t>of </a:t>
            </a:r>
            <a:r>
              <a:rPr sz="2400" dirty="0">
                <a:latin typeface="Calibri"/>
                <a:cs typeface="Calibri"/>
              </a:rPr>
              <a:t>the insects is </a:t>
            </a:r>
            <a:r>
              <a:rPr sz="2400" spc="-5" dirty="0">
                <a:latin typeface="Calibri"/>
                <a:cs typeface="Calibri"/>
              </a:rPr>
              <a:t>divided </a:t>
            </a:r>
            <a:r>
              <a:rPr sz="2400" spc="-15" dirty="0">
                <a:latin typeface="Calibri"/>
                <a:cs typeface="Calibri"/>
              </a:rPr>
              <a:t>into </a:t>
            </a:r>
            <a:r>
              <a:rPr sz="2400" b="1" dirty="0">
                <a:latin typeface="Calibri"/>
                <a:cs typeface="Calibri"/>
              </a:rPr>
              <a:t>3 </a:t>
            </a:r>
            <a:r>
              <a:rPr sz="2400" b="1" spc="-5" dirty="0">
                <a:latin typeface="Calibri"/>
                <a:cs typeface="Calibri"/>
              </a:rPr>
              <a:t>sinuses </a:t>
            </a:r>
            <a:r>
              <a:rPr sz="2400" spc="-5" dirty="0">
                <a:latin typeface="Calibri"/>
                <a:cs typeface="Calibri"/>
              </a:rPr>
              <a:t>(or) regions due </a:t>
            </a:r>
            <a:r>
              <a:rPr sz="2400" spc="-15" dirty="0">
                <a:latin typeface="Calibri"/>
                <a:cs typeface="Calibri"/>
              </a:rPr>
              <a:t>to  </a:t>
            </a:r>
            <a:r>
              <a:rPr sz="2400" dirty="0">
                <a:latin typeface="Calibri"/>
                <a:cs typeface="Calibri"/>
              </a:rPr>
              <a:t>the </a:t>
            </a:r>
            <a:r>
              <a:rPr sz="2400" spc="-10" dirty="0">
                <a:latin typeface="Calibri"/>
                <a:cs typeface="Calibri"/>
              </a:rPr>
              <a:t>presence </a:t>
            </a:r>
            <a:r>
              <a:rPr sz="2400" spc="-5" dirty="0">
                <a:latin typeface="Calibri"/>
                <a:cs typeface="Calibri"/>
              </a:rPr>
              <a:t>of </a:t>
            </a:r>
            <a:r>
              <a:rPr sz="2400" b="1" spc="-10" dirty="0">
                <a:latin typeface="Calibri"/>
                <a:cs typeface="Calibri"/>
              </a:rPr>
              <a:t>two fibro </a:t>
            </a:r>
            <a:r>
              <a:rPr sz="2400" b="1" spc="-5" dirty="0">
                <a:latin typeface="Calibri"/>
                <a:cs typeface="Calibri"/>
              </a:rPr>
              <a:t>muscular </a:t>
            </a:r>
            <a:r>
              <a:rPr sz="2400" b="1" spc="-10" dirty="0">
                <a:latin typeface="Calibri"/>
                <a:cs typeface="Calibri"/>
              </a:rPr>
              <a:t>septa </a:t>
            </a:r>
            <a:r>
              <a:rPr sz="2400" b="1" dirty="0">
                <a:latin typeface="Calibri"/>
                <a:cs typeface="Calibri"/>
              </a:rPr>
              <a:t>(or) </a:t>
            </a:r>
            <a:r>
              <a:rPr sz="2400" b="1" spc="-10" dirty="0">
                <a:latin typeface="Calibri"/>
                <a:cs typeface="Calibri"/>
              </a:rPr>
              <a:t>diaphragms </a:t>
            </a:r>
            <a:r>
              <a:rPr sz="2400" spc="-10" dirty="0">
                <a:latin typeface="Calibri"/>
                <a:cs typeface="Calibri"/>
              </a:rPr>
              <a:t>composed </a:t>
            </a:r>
            <a:r>
              <a:rPr sz="2400" spc="-5" dirty="0">
                <a:latin typeface="Calibri"/>
                <a:cs typeface="Calibri"/>
              </a:rPr>
              <a:t>of  </a:t>
            </a:r>
            <a:r>
              <a:rPr sz="2400" spc="-10" dirty="0">
                <a:latin typeface="Calibri"/>
                <a:cs typeface="Calibri"/>
              </a:rPr>
              <a:t>connective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tissues</a:t>
            </a:r>
            <a:endParaRPr sz="2400">
              <a:latin typeface="Calibri"/>
              <a:cs typeface="Calibri"/>
            </a:endParaRPr>
          </a:p>
          <a:p>
            <a:pPr marL="12700" marR="5080">
              <a:lnSpc>
                <a:spcPct val="150000"/>
              </a:lnSpc>
              <a:buFont typeface="Calibri"/>
              <a:buAutoNum type="arabicParenR"/>
              <a:tabLst>
                <a:tab pos="327025" algn="l"/>
                <a:tab pos="904875" algn="l"/>
              </a:tabLst>
            </a:pPr>
            <a:r>
              <a:rPr sz="2400" b="1" spc="-10" dirty="0">
                <a:latin typeface="Calibri"/>
                <a:cs typeface="Calibri"/>
              </a:rPr>
              <a:t>Dorsal </a:t>
            </a:r>
            <a:r>
              <a:rPr sz="2400" b="1" dirty="0">
                <a:latin typeface="Calibri"/>
                <a:cs typeface="Calibri"/>
              </a:rPr>
              <a:t>or </a:t>
            </a:r>
            <a:r>
              <a:rPr sz="2400" b="1" spc="-10" dirty="0">
                <a:latin typeface="Calibri"/>
                <a:cs typeface="Calibri"/>
              </a:rPr>
              <a:t>Pericardial </a:t>
            </a:r>
            <a:r>
              <a:rPr sz="2400" b="1" spc="-5" dirty="0">
                <a:latin typeface="Calibri"/>
                <a:cs typeface="Calibri"/>
              </a:rPr>
              <a:t>Sinus</a:t>
            </a:r>
            <a:r>
              <a:rPr sz="2400" spc="-5" dirty="0">
                <a:latin typeface="Calibri"/>
                <a:cs typeface="Calibri"/>
              </a:rPr>
              <a:t>: The </a:t>
            </a:r>
            <a:r>
              <a:rPr sz="2400" spc="-10" dirty="0">
                <a:latin typeface="Calibri"/>
                <a:cs typeface="Calibri"/>
              </a:rPr>
              <a:t>area </a:t>
            </a:r>
            <a:r>
              <a:rPr sz="2400" dirty="0">
                <a:latin typeface="Calibri"/>
                <a:cs typeface="Calibri"/>
              </a:rPr>
              <a:t>lying in </a:t>
            </a:r>
            <a:r>
              <a:rPr sz="2400" spc="-10" dirty="0">
                <a:latin typeface="Calibri"/>
                <a:cs typeface="Calibri"/>
              </a:rPr>
              <a:t>between </a:t>
            </a:r>
            <a:r>
              <a:rPr sz="2400" dirty="0">
                <a:latin typeface="Calibri"/>
                <a:cs typeface="Calibri"/>
              </a:rPr>
              <a:t>the </a:t>
            </a:r>
            <a:r>
              <a:rPr sz="2400" spc="-10" dirty="0">
                <a:latin typeface="Calibri"/>
                <a:cs typeface="Calibri"/>
              </a:rPr>
              <a:t>tergum </a:t>
            </a:r>
            <a:r>
              <a:rPr sz="2400" dirty="0">
                <a:latin typeface="Calibri"/>
                <a:cs typeface="Calibri"/>
              </a:rPr>
              <a:t>and  </a:t>
            </a:r>
            <a:r>
              <a:rPr sz="2400" spc="-10" dirty="0">
                <a:latin typeface="Calibri"/>
                <a:cs typeface="Calibri"/>
              </a:rPr>
              <a:t>dorsal	diaphragm </a:t>
            </a:r>
            <a:r>
              <a:rPr sz="2400" dirty="0">
                <a:latin typeface="Calibri"/>
                <a:cs typeface="Calibri"/>
              </a:rPr>
              <a:t>. </a:t>
            </a:r>
            <a:r>
              <a:rPr sz="2400" b="1" dirty="0">
                <a:latin typeface="Calibri"/>
                <a:cs typeface="Calibri"/>
              </a:rPr>
              <a:t>It </a:t>
            </a:r>
            <a:r>
              <a:rPr sz="2400" b="1" spc="-10" dirty="0">
                <a:latin typeface="Calibri"/>
                <a:cs typeface="Calibri"/>
              </a:rPr>
              <a:t>contains</a:t>
            </a:r>
            <a:r>
              <a:rPr sz="2400" b="1" spc="-15" dirty="0">
                <a:latin typeface="Calibri"/>
                <a:cs typeface="Calibri"/>
              </a:rPr>
              <a:t> </a:t>
            </a:r>
            <a:r>
              <a:rPr sz="2400" b="1" spc="-5" dirty="0">
                <a:latin typeface="Calibri"/>
                <a:cs typeface="Calibri"/>
              </a:rPr>
              <a:t>heart</a:t>
            </a:r>
            <a:r>
              <a:rPr sz="2400" spc="-5" dirty="0">
                <a:latin typeface="Calibri"/>
                <a:cs typeface="Calibri"/>
              </a:rPr>
              <a:t>.</a:t>
            </a:r>
            <a:endParaRPr sz="2400">
              <a:latin typeface="Calibri"/>
              <a:cs typeface="Calibri"/>
            </a:endParaRPr>
          </a:p>
          <a:p>
            <a:pPr marL="326390" indent="-314325">
              <a:lnSpc>
                <a:spcPct val="100000"/>
              </a:lnSpc>
              <a:spcBef>
                <a:spcPts val="1440"/>
              </a:spcBef>
              <a:buFont typeface="Calibri"/>
              <a:buAutoNum type="arabicParenR"/>
              <a:tabLst>
                <a:tab pos="327025" algn="l"/>
              </a:tabLst>
            </a:pPr>
            <a:r>
              <a:rPr sz="2400" b="1" spc="-35" dirty="0">
                <a:latin typeface="Calibri"/>
                <a:cs typeface="Calibri"/>
              </a:rPr>
              <a:t>Ventral </a:t>
            </a:r>
            <a:r>
              <a:rPr sz="2400" b="1" dirty="0">
                <a:latin typeface="Calibri"/>
                <a:cs typeface="Calibri"/>
              </a:rPr>
              <a:t>or </a:t>
            </a:r>
            <a:r>
              <a:rPr sz="2400" b="1" spc="-15" dirty="0">
                <a:latin typeface="Calibri"/>
                <a:cs typeface="Calibri"/>
              </a:rPr>
              <a:t>Perineural </a:t>
            </a:r>
            <a:r>
              <a:rPr sz="2400" b="1" spc="-5" dirty="0">
                <a:latin typeface="Calibri"/>
                <a:cs typeface="Calibri"/>
              </a:rPr>
              <a:t>Sinus</a:t>
            </a:r>
            <a:r>
              <a:rPr sz="2400" spc="-5" dirty="0">
                <a:latin typeface="Calibri"/>
                <a:cs typeface="Calibri"/>
              </a:rPr>
              <a:t>: The </a:t>
            </a:r>
            <a:r>
              <a:rPr sz="2400" spc="-10" dirty="0">
                <a:latin typeface="Calibri"/>
                <a:cs typeface="Calibri"/>
              </a:rPr>
              <a:t>area </a:t>
            </a:r>
            <a:r>
              <a:rPr sz="2400" dirty="0">
                <a:latin typeface="Calibri"/>
                <a:cs typeface="Calibri"/>
              </a:rPr>
              <a:t>lying in </a:t>
            </a:r>
            <a:r>
              <a:rPr sz="2400" spc="-10" dirty="0">
                <a:latin typeface="Calibri"/>
                <a:cs typeface="Calibri"/>
              </a:rPr>
              <a:t>between </a:t>
            </a:r>
            <a:r>
              <a:rPr sz="2400" dirty="0">
                <a:latin typeface="Calibri"/>
                <a:cs typeface="Calibri"/>
              </a:rPr>
              <a:t>the</a:t>
            </a:r>
            <a:r>
              <a:rPr sz="2400" spc="8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sternum</a:t>
            </a:r>
            <a:endParaRPr sz="24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445"/>
              </a:spcBef>
            </a:pPr>
            <a:r>
              <a:rPr sz="2400" dirty="0">
                <a:latin typeface="Calibri"/>
                <a:cs typeface="Calibri"/>
              </a:rPr>
              <a:t>and </a:t>
            </a:r>
            <a:r>
              <a:rPr sz="2400" spc="-15" dirty="0">
                <a:latin typeface="Calibri"/>
                <a:cs typeface="Calibri"/>
              </a:rPr>
              <a:t>ventral </a:t>
            </a:r>
            <a:r>
              <a:rPr sz="2400" spc="-10" dirty="0">
                <a:latin typeface="Calibri"/>
                <a:cs typeface="Calibri"/>
              </a:rPr>
              <a:t>diaphragm. </a:t>
            </a:r>
            <a:r>
              <a:rPr sz="2400" b="1" dirty="0">
                <a:latin typeface="Calibri"/>
                <a:cs typeface="Calibri"/>
              </a:rPr>
              <a:t>It </a:t>
            </a:r>
            <a:r>
              <a:rPr sz="2400" b="1" spc="-10" dirty="0">
                <a:latin typeface="Calibri"/>
                <a:cs typeface="Calibri"/>
              </a:rPr>
              <a:t>contains </a:t>
            </a:r>
            <a:r>
              <a:rPr sz="2400" b="1" spc="-5" dirty="0">
                <a:latin typeface="Calibri"/>
                <a:cs typeface="Calibri"/>
              </a:rPr>
              <a:t>nerve </a:t>
            </a:r>
            <a:r>
              <a:rPr sz="2400" b="1" spc="-10" dirty="0">
                <a:latin typeface="Calibri"/>
                <a:cs typeface="Calibri"/>
              </a:rPr>
              <a:t>cord</a:t>
            </a:r>
            <a:r>
              <a:rPr sz="2400" spc="-10" dirty="0">
                <a:latin typeface="Calibri"/>
                <a:cs typeface="Calibri"/>
              </a:rPr>
              <a:t>.</a:t>
            </a:r>
            <a:endParaRPr sz="2400">
              <a:latin typeface="Calibri"/>
              <a:cs typeface="Calibri"/>
            </a:endParaRPr>
          </a:p>
          <a:p>
            <a:pPr marL="12700" marR="10795">
              <a:lnSpc>
                <a:spcPct val="150000"/>
              </a:lnSpc>
              <a:buFont typeface="Calibri"/>
              <a:buAutoNum type="arabicParenR" startAt="3"/>
              <a:tabLst>
                <a:tab pos="327025" algn="l"/>
              </a:tabLst>
            </a:pPr>
            <a:r>
              <a:rPr sz="2400" b="1" spc="-10" dirty="0">
                <a:latin typeface="Calibri"/>
                <a:cs typeface="Calibri"/>
              </a:rPr>
              <a:t>Visceral </a:t>
            </a:r>
            <a:r>
              <a:rPr sz="2400" b="1" spc="-5" dirty="0">
                <a:latin typeface="Calibri"/>
                <a:cs typeface="Calibri"/>
              </a:rPr>
              <a:t>Sinus</a:t>
            </a:r>
            <a:r>
              <a:rPr sz="2400" spc="-5" dirty="0">
                <a:latin typeface="Calibri"/>
                <a:cs typeface="Calibri"/>
              </a:rPr>
              <a:t>: The </a:t>
            </a:r>
            <a:r>
              <a:rPr sz="2400" spc="-10" dirty="0">
                <a:latin typeface="Calibri"/>
                <a:cs typeface="Calibri"/>
              </a:rPr>
              <a:t>area </a:t>
            </a:r>
            <a:r>
              <a:rPr sz="2400" dirty="0">
                <a:latin typeface="Calibri"/>
                <a:cs typeface="Calibri"/>
              </a:rPr>
              <a:t>in </a:t>
            </a:r>
            <a:r>
              <a:rPr sz="2400" spc="-10" dirty="0">
                <a:latin typeface="Calibri"/>
                <a:cs typeface="Calibri"/>
              </a:rPr>
              <a:t>between dorsal </a:t>
            </a:r>
            <a:r>
              <a:rPr sz="2400" dirty="0">
                <a:latin typeface="Calibri"/>
                <a:cs typeface="Calibri"/>
              </a:rPr>
              <a:t>and </a:t>
            </a:r>
            <a:r>
              <a:rPr sz="2400" spc="-15" dirty="0">
                <a:latin typeface="Calibri"/>
                <a:cs typeface="Calibri"/>
              </a:rPr>
              <a:t>ventral </a:t>
            </a:r>
            <a:r>
              <a:rPr sz="2400" spc="-10" dirty="0">
                <a:latin typeface="Calibri"/>
                <a:cs typeface="Calibri"/>
              </a:rPr>
              <a:t>diaphragms </a:t>
            </a:r>
            <a:r>
              <a:rPr sz="2400" dirty="0">
                <a:latin typeface="Calibri"/>
                <a:cs typeface="Calibri"/>
              </a:rPr>
              <a:t>. </a:t>
            </a:r>
            <a:r>
              <a:rPr sz="2400" spc="-10" dirty="0">
                <a:latin typeface="Calibri"/>
                <a:cs typeface="Calibri"/>
              </a:rPr>
              <a:t>It  </a:t>
            </a:r>
            <a:r>
              <a:rPr sz="2400" spc="-5" dirty="0">
                <a:latin typeface="Calibri"/>
                <a:cs typeface="Calibri"/>
              </a:rPr>
              <a:t>harbour </a:t>
            </a:r>
            <a:r>
              <a:rPr sz="2400" dirty="0">
                <a:latin typeface="Calibri"/>
                <a:cs typeface="Calibri"/>
              </a:rPr>
              <a:t>the </a:t>
            </a:r>
            <a:r>
              <a:rPr sz="2400" spc="-10" dirty="0">
                <a:latin typeface="Calibri"/>
                <a:cs typeface="Calibri"/>
              </a:rPr>
              <a:t>visceral </a:t>
            </a:r>
            <a:r>
              <a:rPr sz="2400" spc="-20" dirty="0">
                <a:latin typeface="Calibri"/>
                <a:cs typeface="Calibri"/>
              </a:rPr>
              <a:t>organs </a:t>
            </a:r>
            <a:r>
              <a:rPr sz="2400" spc="-25" dirty="0">
                <a:latin typeface="Calibri"/>
                <a:cs typeface="Calibri"/>
              </a:rPr>
              <a:t>like </a:t>
            </a:r>
            <a:r>
              <a:rPr sz="2400" b="1" spc="-5" dirty="0">
                <a:latin typeface="Calibri"/>
                <a:cs typeface="Calibri"/>
              </a:rPr>
              <a:t>alimentary canal </a:t>
            </a:r>
            <a:r>
              <a:rPr sz="2400" b="1" dirty="0">
                <a:latin typeface="Calibri"/>
                <a:cs typeface="Calibri"/>
              </a:rPr>
              <a:t>and</a:t>
            </a:r>
            <a:r>
              <a:rPr sz="2400" b="1" spc="5" dirty="0">
                <a:latin typeface="Calibri"/>
                <a:cs typeface="Calibri"/>
              </a:rPr>
              <a:t> </a:t>
            </a:r>
            <a:r>
              <a:rPr sz="2400" b="1" spc="-5" dirty="0">
                <a:latin typeface="Calibri"/>
                <a:cs typeface="Calibri"/>
              </a:rPr>
              <a:t>gonads.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20096" y="1676400"/>
            <a:ext cx="8375060" cy="3810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39924" y="745315"/>
            <a:ext cx="8158113" cy="550979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8739" y="386842"/>
            <a:ext cx="599440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u="heavy" spc="-20" dirty="0">
                <a:uFill>
                  <a:solidFill>
                    <a:srgbClr val="000000"/>
                  </a:solidFill>
                </a:uFill>
              </a:rPr>
              <a:t>Organs </a:t>
            </a:r>
            <a:r>
              <a:rPr u="heavy" spc="-10" dirty="0">
                <a:uFill>
                  <a:solidFill>
                    <a:srgbClr val="000000"/>
                  </a:solidFill>
                </a:uFill>
              </a:rPr>
              <a:t>associated with </a:t>
            </a:r>
            <a:r>
              <a:rPr u="heavy" spc="-5" dirty="0">
                <a:uFill>
                  <a:solidFill>
                    <a:srgbClr val="000000"/>
                  </a:solidFill>
                </a:uFill>
              </a:rPr>
              <a:t>blood</a:t>
            </a:r>
            <a:r>
              <a:rPr u="heavy" spc="45" dirty="0">
                <a:uFill>
                  <a:solidFill>
                    <a:srgbClr val="000000"/>
                  </a:solidFill>
                </a:uFill>
              </a:rPr>
              <a:t> </a:t>
            </a:r>
            <a:r>
              <a:rPr u="heavy" spc="-10" dirty="0">
                <a:uFill>
                  <a:solidFill>
                    <a:srgbClr val="000000"/>
                  </a:solidFill>
                </a:uFill>
              </a:rPr>
              <a:t>circulation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8739" y="825754"/>
            <a:ext cx="8909050" cy="4964430"/>
          </a:xfrm>
          <a:prstGeom prst="rect">
            <a:avLst/>
          </a:prstGeom>
        </p:spPr>
        <p:txBody>
          <a:bodyPr vert="horz" wrap="square" lIns="0" tIns="195580" rIns="0" bIns="0" rtlCol="0">
            <a:spAutoFit/>
          </a:bodyPr>
          <a:lstStyle/>
          <a:p>
            <a:pPr marL="252729" indent="-240665">
              <a:lnSpc>
                <a:spcPct val="100000"/>
              </a:lnSpc>
              <a:spcBef>
                <a:spcPts val="1540"/>
              </a:spcBef>
              <a:buSzPct val="95833"/>
              <a:buFont typeface="Wingdings"/>
              <a:buChar char=""/>
              <a:tabLst>
                <a:tab pos="253365" algn="l"/>
              </a:tabLst>
            </a:pPr>
            <a:r>
              <a:rPr sz="2400" b="1" spc="-10" dirty="0">
                <a:latin typeface="Calibri"/>
                <a:cs typeface="Calibri"/>
              </a:rPr>
              <a:t>Dorsal </a:t>
            </a:r>
            <a:r>
              <a:rPr sz="2400" b="1" spc="-5" dirty="0">
                <a:latin typeface="Calibri"/>
                <a:cs typeface="Calibri"/>
              </a:rPr>
              <a:t>blood</a:t>
            </a:r>
            <a:r>
              <a:rPr sz="2400" b="1" spc="-30" dirty="0">
                <a:latin typeface="Calibri"/>
                <a:cs typeface="Calibri"/>
              </a:rPr>
              <a:t> </a:t>
            </a:r>
            <a:r>
              <a:rPr sz="2400" b="1" spc="-10" dirty="0">
                <a:latin typeface="Calibri"/>
                <a:cs typeface="Calibri"/>
              </a:rPr>
              <a:t>vessel</a:t>
            </a:r>
            <a:endParaRPr sz="2400">
              <a:latin typeface="Calibri"/>
              <a:cs typeface="Calibri"/>
            </a:endParaRPr>
          </a:p>
          <a:p>
            <a:pPr marL="12700" marR="236220">
              <a:lnSpc>
                <a:spcPts val="4320"/>
              </a:lnSpc>
              <a:spcBef>
                <a:spcPts val="380"/>
              </a:spcBef>
              <a:buSzPct val="95833"/>
              <a:buFont typeface="Wingdings"/>
              <a:buChar char=""/>
              <a:tabLst>
                <a:tab pos="253365" algn="l"/>
              </a:tabLst>
            </a:pPr>
            <a:r>
              <a:rPr sz="2400" dirty="0">
                <a:latin typeface="Calibri"/>
                <a:cs typeface="Calibri"/>
              </a:rPr>
              <a:t>It is the </a:t>
            </a:r>
            <a:r>
              <a:rPr sz="2400" b="1" spc="-5" dirty="0">
                <a:latin typeface="Calibri"/>
                <a:cs typeface="Calibri"/>
              </a:rPr>
              <a:t>main </a:t>
            </a:r>
            <a:r>
              <a:rPr sz="2400" b="1" spc="-15" dirty="0">
                <a:latin typeface="Calibri"/>
                <a:cs typeface="Calibri"/>
              </a:rPr>
              <a:t>organ </a:t>
            </a:r>
            <a:r>
              <a:rPr sz="2400" b="1" dirty="0">
                <a:latin typeface="Calibri"/>
                <a:cs typeface="Calibri"/>
              </a:rPr>
              <a:t>of </a:t>
            </a:r>
            <a:r>
              <a:rPr sz="2400" b="1" spc="-10" dirty="0">
                <a:latin typeface="Calibri"/>
                <a:cs typeface="Calibri"/>
              </a:rPr>
              <a:t>circulation </a:t>
            </a:r>
            <a:r>
              <a:rPr sz="2400" dirty="0">
                <a:latin typeface="Calibri"/>
                <a:cs typeface="Calibri"/>
              </a:rPr>
              <a:t>and </a:t>
            </a:r>
            <a:r>
              <a:rPr sz="2400" spc="-10" dirty="0">
                <a:latin typeface="Calibri"/>
                <a:cs typeface="Calibri"/>
              </a:rPr>
              <a:t>consists of </a:t>
            </a:r>
            <a:r>
              <a:rPr sz="2400" b="1" spc="-10" dirty="0">
                <a:latin typeface="Calibri"/>
                <a:cs typeface="Calibri"/>
              </a:rPr>
              <a:t>anterior </a:t>
            </a:r>
            <a:r>
              <a:rPr sz="2400" b="1" spc="-5" dirty="0">
                <a:latin typeface="Calibri"/>
                <a:cs typeface="Calibri"/>
              </a:rPr>
              <a:t>aorta </a:t>
            </a:r>
            <a:r>
              <a:rPr sz="2400" b="1" dirty="0">
                <a:latin typeface="Calibri"/>
                <a:cs typeface="Calibri"/>
              </a:rPr>
              <a:t>and  </a:t>
            </a:r>
            <a:r>
              <a:rPr sz="2400" b="1" spc="-10" dirty="0">
                <a:latin typeface="Calibri"/>
                <a:cs typeface="Calibri"/>
              </a:rPr>
              <a:t>posterior</a:t>
            </a:r>
            <a:r>
              <a:rPr sz="2400" b="1" spc="-15" dirty="0">
                <a:latin typeface="Calibri"/>
                <a:cs typeface="Calibri"/>
              </a:rPr>
              <a:t> </a:t>
            </a:r>
            <a:r>
              <a:rPr sz="2400" b="1" dirty="0">
                <a:latin typeface="Calibri"/>
                <a:cs typeface="Calibri"/>
              </a:rPr>
              <a:t>heart.</a:t>
            </a:r>
            <a:endParaRPr sz="2400">
              <a:latin typeface="Calibri"/>
              <a:cs typeface="Calibri"/>
            </a:endParaRPr>
          </a:p>
          <a:p>
            <a:pPr marL="12700" marR="5080">
              <a:lnSpc>
                <a:spcPts val="4320"/>
              </a:lnSpc>
              <a:spcBef>
                <a:spcPts val="5"/>
              </a:spcBef>
              <a:buSzPct val="95833"/>
              <a:buFont typeface="Wingdings"/>
              <a:buChar char=""/>
              <a:tabLst>
                <a:tab pos="253365" algn="l"/>
                <a:tab pos="2747645" algn="l"/>
              </a:tabLst>
            </a:pPr>
            <a:r>
              <a:rPr sz="2400" spc="-5" dirty="0">
                <a:latin typeface="Calibri"/>
                <a:cs typeface="Calibri"/>
              </a:rPr>
              <a:t>The </a:t>
            </a:r>
            <a:r>
              <a:rPr sz="2400" spc="-10" dirty="0">
                <a:latin typeface="Calibri"/>
                <a:cs typeface="Calibri"/>
              </a:rPr>
              <a:t>dorsal </a:t>
            </a:r>
            <a:r>
              <a:rPr sz="2400" spc="-5" dirty="0">
                <a:latin typeface="Calibri"/>
                <a:cs typeface="Calibri"/>
              </a:rPr>
              <a:t>vessel</a:t>
            </a:r>
            <a:r>
              <a:rPr sz="2400" spc="1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is	a </a:t>
            </a:r>
            <a:r>
              <a:rPr sz="2400" spc="-5" dirty="0">
                <a:latin typeface="Calibri"/>
                <a:cs typeface="Calibri"/>
              </a:rPr>
              <a:t>simple </a:t>
            </a:r>
            <a:r>
              <a:rPr sz="2400" dirty="0">
                <a:latin typeface="Calibri"/>
                <a:cs typeface="Calibri"/>
              </a:rPr>
              <a:t>tube closed </a:t>
            </a:r>
            <a:r>
              <a:rPr sz="2400" spc="-10" dirty="0">
                <a:latin typeface="Calibri"/>
                <a:cs typeface="Calibri"/>
              </a:rPr>
              <a:t>at </a:t>
            </a:r>
            <a:r>
              <a:rPr sz="2400" dirty="0">
                <a:latin typeface="Calibri"/>
                <a:cs typeface="Calibri"/>
              </a:rPr>
              <a:t>its </a:t>
            </a:r>
            <a:r>
              <a:rPr sz="2400" spc="-10" dirty="0">
                <a:latin typeface="Calibri"/>
                <a:cs typeface="Calibri"/>
              </a:rPr>
              <a:t>posterior </a:t>
            </a:r>
            <a:r>
              <a:rPr sz="2400" dirty="0">
                <a:latin typeface="Calibri"/>
                <a:cs typeface="Calibri"/>
              </a:rPr>
              <a:t>end and  </a:t>
            </a:r>
            <a:r>
              <a:rPr sz="2400" spc="-10" dirty="0">
                <a:latin typeface="Calibri"/>
                <a:cs typeface="Calibri"/>
              </a:rPr>
              <a:t>bears </a:t>
            </a:r>
            <a:r>
              <a:rPr sz="2400" dirty="0">
                <a:latin typeface="Calibri"/>
                <a:cs typeface="Calibri"/>
              </a:rPr>
              <a:t>a </a:t>
            </a:r>
            <a:r>
              <a:rPr sz="2400" spc="-5" dirty="0">
                <a:latin typeface="Calibri"/>
                <a:cs typeface="Calibri"/>
              </a:rPr>
              <a:t>number of vulvular openings called </a:t>
            </a:r>
            <a:r>
              <a:rPr sz="2400" dirty="0">
                <a:latin typeface="Calibri"/>
                <a:cs typeface="Calibri"/>
              </a:rPr>
              <a:t>as </a:t>
            </a:r>
            <a:r>
              <a:rPr sz="2400" b="1" spc="-10" dirty="0">
                <a:latin typeface="Calibri"/>
                <a:cs typeface="Calibri"/>
              </a:rPr>
              <a:t>ostia </a:t>
            </a:r>
            <a:r>
              <a:rPr sz="2400" dirty="0">
                <a:latin typeface="Calibri"/>
                <a:cs typeface="Calibri"/>
              </a:rPr>
              <a:t>( </a:t>
            </a:r>
            <a:r>
              <a:rPr sz="2400" spc="-15" dirty="0">
                <a:latin typeface="Calibri"/>
                <a:cs typeface="Calibri"/>
              </a:rPr>
              <a:t>prevents </a:t>
            </a:r>
            <a:r>
              <a:rPr sz="2400" spc="-5" dirty="0">
                <a:latin typeface="Calibri"/>
                <a:cs typeface="Calibri"/>
              </a:rPr>
              <a:t>back </a:t>
            </a:r>
            <a:r>
              <a:rPr sz="2400" spc="-10" dirty="0">
                <a:latin typeface="Calibri"/>
                <a:cs typeface="Calibri"/>
              </a:rPr>
              <a:t>flow  </a:t>
            </a:r>
            <a:r>
              <a:rPr sz="2400" spc="-5" dirty="0">
                <a:latin typeface="Calibri"/>
                <a:cs typeface="Calibri"/>
              </a:rPr>
              <a:t>of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haemolymph)</a:t>
            </a:r>
            <a:endParaRPr sz="2400">
              <a:latin typeface="Calibri"/>
              <a:cs typeface="Calibri"/>
            </a:endParaRPr>
          </a:p>
          <a:p>
            <a:pPr marL="252729" indent="-240665">
              <a:lnSpc>
                <a:spcPct val="100000"/>
              </a:lnSpc>
              <a:spcBef>
                <a:spcPts val="1060"/>
              </a:spcBef>
              <a:buSzPct val="95833"/>
              <a:buFont typeface="Wingdings"/>
              <a:buChar char=""/>
              <a:tabLst>
                <a:tab pos="253365" algn="l"/>
              </a:tabLst>
            </a:pPr>
            <a:r>
              <a:rPr sz="2400" spc="-5" dirty="0">
                <a:latin typeface="Calibri"/>
                <a:cs typeface="Calibri"/>
              </a:rPr>
              <a:t>The number of </a:t>
            </a:r>
            <a:r>
              <a:rPr sz="2400" spc="-10" dirty="0">
                <a:latin typeface="Calibri"/>
                <a:cs typeface="Calibri"/>
              </a:rPr>
              <a:t>ostia</a:t>
            </a:r>
            <a:r>
              <a:rPr sz="2400" spc="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are</a:t>
            </a:r>
            <a:endParaRPr sz="2400">
              <a:latin typeface="Calibri"/>
              <a:cs typeface="Calibri"/>
            </a:endParaRPr>
          </a:p>
          <a:p>
            <a:pPr marL="2196465">
              <a:lnSpc>
                <a:spcPct val="100000"/>
              </a:lnSpc>
              <a:spcBef>
                <a:spcPts val="1440"/>
              </a:spcBef>
            </a:pPr>
            <a:r>
              <a:rPr sz="2400" dirty="0">
                <a:latin typeface="Calibri"/>
                <a:cs typeface="Calibri"/>
              </a:rPr>
              <a:t>3 </a:t>
            </a:r>
            <a:r>
              <a:rPr sz="2400" spc="-15" dirty="0">
                <a:latin typeface="Calibri"/>
                <a:cs typeface="Calibri"/>
              </a:rPr>
              <a:t>pairs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–thorax</a:t>
            </a:r>
            <a:endParaRPr sz="2400">
              <a:latin typeface="Calibri"/>
              <a:cs typeface="Calibri"/>
            </a:endParaRPr>
          </a:p>
          <a:p>
            <a:pPr marL="2196465">
              <a:lnSpc>
                <a:spcPct val="100000"/>
              </a:lnSpc>
              <a:spcBef>
                <a:spcPts val="1440"/>
              </a:spcBef>
            </a:pPr>
            <a:r>
              <a:rPr sz="2400" dirty="0">
                <a:latin typeface="Calibri"/>
                <a:cs typeface="Calibri"/>
              </a:rPr>
              <a:t>9 </a:t>
            </a:r>
            <a:r>
              <a:rPr sz="2400" spc="-10" dirty="0">
                <a:latin typeface="Calibri"/>
                <a:cs typeface="Calibri"/>
              </a:rPr>
              <a:t>pairs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-abdomen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39924" y="745315"/>
            <a:ext cx="8158113" cy="550979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8739" y="338073"/>
            <a:ext cx="8748395" cy="2220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50000"/>
              </a:lnSpc>
              <a:spcBef>
                <a:spcPts val="100"/>
              </a:spcBef>
              <a:buSzPct val="95833"/>
              <a:buFont typeface="Wingdings"/>
              <a:buChar char=""/>
              <a:tabLst>
                <a:tab pos="253365" algn="l"/>
              </a:tabLst>
            </a:pPr>
            <a:r>
              <a:rPr sz="2400" b="1" dirty="0">
                <a:latin typeface="Calibri"/>
                <a:cs typeface="Calibri"/>
              </a:rPr>
              <a:t>Accessory </a:t>
            </a:r>
            <a:r>
              <a:rPr sz="2400" b="1" spc="-5" dirty="0">
                <a:latin typeface="Calibri"/>
                <a:cs typeface="Calibri"/>
              </a:rPr>
              <a:t>pulsatile </a:t>
            </a:r>
            <a:r>
              <a:rPr sz="2400" b="1" spc="-10" dirty="0">
                <a:latin typeface="Calibri"/>
                <a:cs typeface="Calibri"/>
              </a:rPr>
              <a:t>organs</a:t>
            </a:r>
            <a:r>
              <a:rPr sz="2400" spc="-10" dirty="0">
                <a:latin typeface="Calibri"/>
                <a:cs typeface="Calibri"/>
              </a:rPr>
              <a:t>: </a:t>
            </a:r>
            <a:r>
              <a:rPr sz="2400" spc="-5" dirty="0">
                <a:latin typeface="Calibri"/>
                <a:cs typeface="Calibri"/>
              </a:rPr>
              <a:t>Insects </a:t>
            </a:r>
            <a:r>
              <a:rPr sz="2400" spc="-10" dirty="0">
                <a:latin typeface="Calibri"/>
                <a:cs typeface="Calibri"/>
              </a:rPr>
              <a:t>consists </a:t>
            </a:r>
            <a:r>
              <a:rPr sz="2400" spc="-5" dirty="0">
                <a:latin typeface="Calibri"/>
                <a:cs typeface="Calibri"/>
              </a:rPr>
              <a:t>of </a:t>
            </a:r>
            <a:r>
              <a:rPr sz="2400" b="1" dirty="0">
                <a:latin typeface="Calibri"/>
                <a:cs typeface="Calibri"/>
              </a:rPr>
              <a:t>sac </a:t>
            </a:r>
            <a:r>
              <a:rPr sz="2400" b="1" spc="-20" dirty="0">
                <a:latin typeface="Calibri"/>
                <a:cs typeface="Calibri"/>
              </a:rPr>
              <a:t>like </a:t>
            </a:r>
            <a:r>
              <a:rPr sz="2400" b="1" spc="-10" dirty="0">
                <a:latin typeface="Calibri"/>
                <a:cs typeface="Calibri"/>
              </a:rPr>
              <a:t>structures  </a:t>
            </a:r>
            <a:r>
              <a:rPr sz="2400" spc="-5" dirty="0">
                <a:latin typeface="Calibri"/>
                <a:cs typeface="Calibri"/>
              </a:rPr>
              <a:t>called </a:t>
            </a:r>
            <a:r>
              <a:rPr sz="2400" b="1" dirty="0">
                <a:latin typeface="Calibri"/>
                <a:cs typeface="Calibri"/>
              </a:rPr>
              <a:t>accessory </a:t>
            </a:r>
            <a:r>
              <a:rPr sz="2400" b="1" spc="-5" dirty="0">
                <a:latin typeface="Calibri"/>
                <a:cs typeface="Calibri"/>
              </a:rPr>
              <a:t>pulsatile </a:t>
            </a:r>
            <a:r>
              <a:rPr sz="2400" b="1" spc="-10" dirty="0">
                <a:latin typeface="Calibri"/>
                <a:cs typeface="Calibri"/>
              </a:rPr>
              <a:t>organs</a:t>
            </a:r>
            <a:r>
              <a:rPr sz="2400" spc="-10" dirty="0">
                <a:latin typeface="Calibri"/>
                <a:cs typeface="Calibri"/>
              </a:rPr>
              <a:t>, </a:t>
            </a:r>
            <a:r>
              <a:rPr sz="2400" dirty="0">
                <a:latin typeface="Calibri"/>
                <a:cs typeface="Calibri"/>
              </a:rPr>
              <a:t>which </a:t>
            </a:r>
            <a:r>
              <a:rPr sz="2400" spc="-15" dirty="0">
                <a:latin typeface="Calibri"/>
                <a:cs typeface="Calibri"/>
              </a:rPr>
              <a:t>are </a:t>
            </a:r>
            <a:r>
              <a:rPr sz="2400" spc="-10" dirty="0">
                <a:latin typeface="Calibri"/>
                <a:cs typeface="Calibri"/>
              </a:rPr>
              <a:t>present </a:t>
            </a:r>
            <a:r>
              <a:rPr sz="2400" spc="-15" dirty="0">
                <a:latin typeface="Calibri"/>
                <a:cs typeface="Calibri"/>
              </a:rPr>
              <a:t>at </a:t>
            </a:r>
            <a:r>
              <a:rPr sz="2400" b="1" spc="-5" dirty="0">
                <a:latin typeface="Calibri"/>
                <a:cs typeface="Calibri"/>
              </a:rPr>
              <a:t>the </a:t>
            </a:r>
            <a:r>
              <a:rPr sz="2400" b="1" dirty="0">
                <a:latin typeface="Calibri"/>
                <a:cs typeface="Calibri"/>
              </a:rPr>
              <a:t>base of </a:t>
            </a:r>
            <a:r>
              <a:rPr sz="2400" b="1" spc="-5" dirty="0">
                <a:latin typeface="Calibri"/>
                <a:cs typeface="Calibri"/>
              </a:rPr>
              <a:t>the  </a:t>
            </a:r>
            <a:r>
              <a:rPr sz="2400" b="1" spc="-10" dirty="0">
                <a:latin typeface="Calibri"/>
                <a:cs typeface="Calibri"/>
              </a:rPr>
              <a:t>appendages </a:t>
            </a:r>
            <a:r>
              <a:rPr sz="2400" b="1" dirty="0">
                <a:latin typeface="Calibri"/>
                <a:cs typeface="Calibri"/>
              </a:rPr>
              <a:t>such as </a:t>
            </a:r>
            <a:r>
              <a:rPr sz="2400" b="1" spc="-5" dirty="0">
                <a:latin typeface="Calibri"/>
                <a:cs typeface="Calibri"/>
              </a:rPr>
              <a:t>wings, </a:t>
            </a:r>
            <a:r>
              <a:rPr sz="2400" b="1" dirty="0">
                <a:latin typeface="Calibri"/>
                <a:cs typeface="Calibri"/>
              </a:rPr>
              <a:t>legs and </a:t>
            </a:r>
            <a:r>
              <a:rPr sz="2400" b="1" spc="-10" dirty="0">
                <a:latin typeface="Calibri"/>
                <a:cs typeface="Calibri"/>
              </a:rPr>
              <a:t>antenna</a:t>
            </a:r>
            <a:r>
              <a:rPr sz="2400" spc="-10" dirty="0">
                <a:latin typeface="Calibri"/>
                <a:cs typeface="Calibri"/>
              </a:rPr>
              <a:t>. </a:t>
            </a:r>
            <a:r>
              <a:rPr sz="2400" spc="-5" dirty="0">
                <a:latin typeface="Calibri"/>
                <a:cs typeface="Calibri"/>
              </a:rPr>
              <a:t>They </a:t>
            </a:r>
            <a:r>
              <a:rPr sz="2400" spc="-10" dirty="0">
                <a:latin typeface="Calibri"/>
                <a:cs typeface="Calibri"/>
              </a:rPr>
              <a:t>pulsate  </a:t>
            </a:r>
            <a:r>
              <a:rPr sz="2400" spc="-5" dirty="0">
                <a:latin typeface="Calibri"/>
                <a:cs typeface="Calibri"/>
              </a:rPr>
              <a:t>independently </a:t>
            </a:r>
            <a:r>
              <a:rPr sz="2400" dirty="0">
                <a:latin typeface="Calibri"/>
                <a:cs typeface="Calibri"/>
              </a:rPr>
              <a:t>and </a:t>
            </a:r>
            <a:r>
              <a:rPr sz="2400" spc="-5" dirty="0">
                <a:latin typeface="Calibri"/>
                <a:cs typeface="Calibri"/>
              </a:rPr>
              <a:t>supply </a:t>
            </a:r>
            <a:r>
              <a:rPr sz="2400" spc="-10" dirty="0">
                <a:latin typeface="Calibri"/>
                <a:cs typeface="Calibri"/>
              </a:rPr>
              <a:t>adequate </a:t>
            </a:r>
            <a:r>
              <a:rPr sz="2400" spc="-5" dirty="0">
                <a:latin typeface="Calibri"/>
                <a:cs typeface="Calibri"/>
              </a:rPr>
              <a:t>blood </a:t>
            </a:r>
            <a:r>
              <a:rPr sz="2400" spc="-15" dirty="0">
                <a:latin typeface="Calibri"/>
                <a:cs typeface="Calibri"/>
              </a:rPr>
              <a:t>to </a:t>
            </a:r>
            <a:r>
              <a:rPr sz="2400" dirty="0">
                <a:latin typeface="Calibri"/>
                <a:cs typeface="Calibri"/>
              </a:rPr>
              <a:t>the </a:t>
            </a:r>
            <a:r>
              <a:rPr sz="2400" spc="-5" dirty="0">
                <a:latin typeface="Calibri"/>
                <a:cs typeface="Calibri"/>
              </a:rPr>
              <a:t>appendages.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228344" y="2711916"/>
            <a:ext cx="6086856" cy="401197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516224" y="314040"/>
            <a:ext cx="6360367" cy="623604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1016</Words>
  <Application>Microsoft Office PowerPoint</Application>
  <PresentationFormat>On-screen Show (4:3)</PresentationFormat>
  <Paragraphs>76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Calibri</vt:lpstr>
      <vt:lpstr>Times New Roman</vt:lpstr>
      <vt:lpstr>Wingdings</vt:lpstr>
      <vt:lpstr>Office Theme</vt:lpstr>
      <vt:lpstr>INSECT CIRCULATORY SYSTEM</vt:lpstr>
      <vt:lpstr>Circulatory system</vt:lpstr>
      <vt:lpstr>PowerPoint Presentation</vt:lpstr>
      <vt:lpstr>PowerPoint Presentation</vt:lpstr>
      <vt:lpstr>PowerPoint Presentation</vt:lpstr>
      <vt:lpstr>Organs associated with blood circulation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Process of blood circulation: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Circulatory system in  Insects</dc:title>
  <dc:creator>HP</dc:creator>
  <cp:lastModifiedBy>Tejinder Kaur</cp:lastModifiedBy>
  <cp:revision>3</cp:revision>
  <dcterms:created xsi:type="dcterms:W3CDTF">2020-03-14T04:11:46Z</dcterms:created>
  <dcterms:modified xsi:type="dcterms:W3CDTF">2020-03-30T07:19:10Z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2018-12-26T00:00:00Z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2020-03-14T00:00:00Z</vt:filetime>
  </property>
</Properties>
</file>